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1"/>
  </p:notesMasterIdLst>
  <p:sldIdLst>
    <p:sldId id="303" r:id="rId2"/>
    <p:sldId id="264" r:id="rId3"/>
    <p:sldId id="265" r:id="rId4"/>
    <p:sldId id="269" r:id="rId5"/>
    <p:sldId id="270" r:id="rId6"/>
    <p:sldId id="271" r:id="rId7"/>
    <p:sldId id="274" r:id="rId8"/>
    <p:sldId id="284" r:id="rId9"/>
    <p:sldId id="307" r:id="rId10"/>
    <p:sldId id="283" r:id="rId11"/>
    <p:sldId id="315" r:id="rId12"/>
    <p:sldId id="309" r:id="rId13"/>
    <p:sldId id="308" r:id="rId14"/>
    <p:sldId id="285" r:id="rId15"/>
    <p:sldId id="316" r:id="rId16"/>
    <p:sldId id="286" r:id="rId17"/>
    <p:sldId id="304" r:id="rId18"/>
    <p:sldId id="305" r:id="rId19"/>
    <p:sldId id="290" r:id="rId20"/>
    <p:sldId id="310" r:id="rId21"/>
    <p:sldId id="311" r:id="rId22"/>
    <p:sldId id="312" r:id="rId23"/>
    <p:sldId id="288" r:id="rId24"/>
    <p:sldId id="292" r:id="rId25"/>
    <p:sldId id="291" r:id="rId26"/>
    <p:sldId id="317" r:id="rId27"/>
    <p:sldId id="287" r:id="rId28"/>
    <p:sldId id="313" r:id="rId29"/>
    <p:sldId id="314" r:id="rId30"/>
    <p:sldId id="293" r:id="rId31"/>
    <p:sldId id="297" r:id="rId32"/>
    <p:sldId id="294" r:id="rId33"/>
    <p:sldId id="295" r:id="rId34"/>
    <p:sldId id="296" r:id="rId35"/>
    <p:sldId id="299" r:id="rId36"/>
    <p:sldId id="298" r:id="rId37"/>
    <p:sldId id="306" r:id="rId38"/>
    <p:sldId id="302" r:id="rId39"/>
    <p:sldId id="301"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FFCC"/>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70825F0-8567-4162-9831-1A372E7764FF}" type="slidenum">
              <a:rPr lang="en-US"/>
              <a:pPr>
                <a:defRPr/>
              </a:pPr>
              <a:t>‹#›</a:t>
            </a:fld>
            <a:endParaRPr lang="en-US"/>
          </a:p>
        </p:txBody>
      </p:sp>
    </p:spTree>
    <p:extLst>
      <p:ext uri="{BB962C8B-B14F-4D97-AF65-F5344CB8AC3E}">
        <p14:creationId xmlns:p14="http://schemas.microsoft.com/office/powerpoint/2010/main" val="3932647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449DE9A-0B43-4D41-98F2-262447218585}" type="slidenum">
              <a:rPr lang="en-US" smtClean="0"/>
              <a:pPr eaLnBrk="1" hangingPunct="1"/>
              <a:t>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57081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8473B2-5ECF-4D77-B9E4-EF8127212E21}" type="slidenum">
              <a:rPr lang="en-US" smtClean="0"/>
              <a:pPr eaLnBrk="1" hangingPunct="1"/>
              <a:t>10</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19926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6EEDA53-687B-4F1F-ACF5-4953EB4E66D6}" type="slidenum">
              <a:rPr lang="en-US" smtClean="0"/>
              <a:pPr eaLnBrk="1" hangingPunct="1"/>
              <a:t>11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350768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1F471A-1027-4988-8F37-379983AB3B2E}" type="slidenum">
              <a:rPr lang="en-US" smtClean="0"/>
              <a:pPr eaLnBrk="1" hangingPunct="1"/>
              <a:t>12</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10385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160D58-CA79-4AF1-B217-7541ED52DCCC}" type="slidenum">
              <a:rPr lang="en-US" smtClean="0"/>
              <a:pPr eaLnBrk="1" hangingPunct="1"/>
              <a:t>13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635498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696DDA-D085-4779-86BF-CE416A70D87D}" type="slidenum">
              <a:rPr lang="en-US" smtClean="0"/>
              <a:pPr eaLnBrk="1" hangingPunct="1"/>
              <a:t>14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088469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766904-26D1-48D8-9690-4DAC7C9F6F2B}" type="slidenum">
              <a:rPr lang="en-US" smtClean="0"/>
              <a:pPr eaLnBrk="1" hangingPunct="1"/>
              <a:t>16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62603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EBD5BF-714D-4248-8DE6-888963394ABB}" type="slidenum">
              <a:rPr lang="en-US" smtClean="0"/>
              <a:pPr eaLnBrk="1" hangingPunct="1"/>
              <a:t>17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133212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43C9D4-9734-4BF1-87A9-93FAC50FE9C9}" type="slidenum">
              <a:rPr lang="en-US" smtClean="0"/>
              <a:pPr eaLnBrk="1" hangingPunct="1"/>
              <a:t>18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91355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F750CB-1087-400F-814D-C196B4E657C8}" type="slidenum">
              <a:rPr lang="en-US" smtClean="0"/>
              <a:pPr eaLnBrk="1" hangingPunct="1"/>
              <a:t>19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899698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852FF4-9256-4692-9BA0-3ED3908B3E18}" type="slidenum">
              <a:rPr lang="en-US" smtClean="0"/>
              <a:pPr eaLnBrk="1" hangingPunct="1"/>
              <a:t>20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51561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7FE21A-FD6B-450E-AB76-823E57CB8C79}" type="slidenum">
              <a:rPr lang="en-US" smtClean="0"/>
              <a:pPr eaLnBrk="1" hangingPunct="1"/>
              <a:t>2</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202529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D10EBC5-4209-435F-B33A-3CAF8FD0BA85}" type="slidenum">
              <a:rPr lang="en-US" smtClean="0"/>
              <a:pPr eaLnBrk="1" hangingPunct="1"/>
              <a:t>21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31762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75B748-64E4-4B5D-A82A-00DAAA9B2ECA}" type="slidenum">
              <a:rPr lang="en-US" smtClean="0"/>
              <a:pPr eaLnBrk="1" hangingPunct="1"/>
              <a:t>22</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957576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C765DE-3C59-40C5-B210-1685168D3733}" type="slidenum">
              <a:rPr lang="en-US" smtClean="0"/>
              <a:pPr eaLnBrk="1" hangingPunct="1"/>
              <a:t>23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535150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CADBF3-C855-488E-AEBD-1B2D191E4A17}" type="slidenum">
              <a:rPr lang="en-US" smtClean="0"/>
              <a:pPr eaLnBrk="1" hangingPunct="1"/>
              <a:t>24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37548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AA816B-D689-471E-997A-77D5112DE816}" type="slidenum">
              <a:rPr lang="en-US" smtClean="0"/>
              <a:pPr eaLnBrk="1" hangingPunct="1"/>
              <a:t>25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138266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DEE342-DF91-4C4B-8CA1-0662F7B312A8}" type="slidenum">
              <a:rPr lang="en-US" smtClean="0"/>
              <a:pPr eaLnBrk="1" hangingPunct="1"/>
              <a:t>27</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686839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2D31F9D-95EF-4F42-A5BB-6A2AC0F10EC6}" type="slidenum">
              <a:rPr lang="en-US" smtClean="0"/>
              <a:pPr eaLnBrk="1" hangingPunct="1"/>
              <a:t>28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23010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BCDE0E-1311-49BE-89B7-BF6B8A994740}" type="slidenum">
              <a:rPr lang="en-US" smtClean="0"/>
              <a:pPr eaLnBrk="1" hangingPunct="1"/>
              <a:t>29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30950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4BC2E0B-1C56-42CF-9B04-544765DB4EF4}" type="slidenum">
              <a:rPr lang="en-US" smtClean="0"/>
              <a:pPr eaLnBrk="1" hangingPunct="1"/>
              <a:t>30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272328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A0626C-2731-4913-BF63-F50DF451E20E}" type="slidenum">
              <a:rPr lang="en-US" smtClean="0"/>
              <a:pPr eaLnBrk="1" hangingPunct="1"/>
              <a:t>31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69955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280A166-4507-4C82-91C0-EA1C0DEF0DD1}" type="slidenum">
              <a:rPr lang="en-US" smtClean="0"/>
              <a:pPr eaLnBrk="1" hangingPunct="1"/>
              <a:t>3</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025457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C43005-615D-47A3-8658-1F355B663539}" type="slidenum">
              <a:rPr lang="en-US" smtClean="0"/>
              <a:pPr eaLnBrk="1" hangingPunct="1"/>
              <a:t>32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630894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EE2F8E0-C4DD-4BAB-A859-96E3E57F0999}" type="slidenum">
              <a:rPr lang="en-US" smtClean="0"/>
              <a:pPr eaLnBrk="1" hangingPunct="1"/>
              <a:t>33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11814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7B5337-D31B-443C-BD62-2359E1E81C7C}" type="slidenum">
              <a:rPr lang="en-US" smtClean="0"/>
              <a:pPr eaLnBrk="1" hangingPunct="1"/>
              <a:t>34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133896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9F1D36E-FFCC-48A9-AFD6-6BD3F0AE51B7}" type="slidenum">
              <a:rPr lang="en-US" smtClean="0"/>
              <a:pPr eaLnBrk="1" hangingPunct="1"/>
              <a:t>35</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55681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DC8027-04E1-4101-829E-82A6A84B81A4}" type="slidenum">
              <a:rPr lang="en-US" smtClean="0"/>
              <a:pPr eaLnBrk="1" hangingPunct="1"/>
              <a:t>36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643028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F5AB0B-88D4-48E6-855A-71DABDA5448C}" type="slidenum">
              <a:rPr lang="en-US" smtClean="0"/>
              <a:pPr eaLnBrk="1" hangingPunct="1"/>
              <a:t>37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61053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82FC0E-F1AF-438A-A5D4-79543DABD263}" type="slidenum">
              <a:rPr lang="en-US" smtClean="0"/>
              <a:pPr eaLnBrk="1" hangingPunct="1"/>
              <a:t>38</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304737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FC9A59-77C2-468E-97EA-CC243BC3F0F8}" type="slidenum">
              <a:rPr lang="en-US" smtClean="0"/>
              <a:pPr eaLnBrk="1" hangingPunct="1"/>
              <a:t>39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7692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6C8C7E9-CAC2-42A1-8ED4-A81D625E01D2}" type="slidenum">
              <a:rPr lang="en-US" smtClean="0"/>
              <a:pPr eaLnBrk="1" hangingPunct="1"/>
              <a:t>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11049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70CCFA-3486-48A0-8BAF-3C087FDE5EA9}" type="slidenum">
              <a:rPr lang="en-US" smtClean="0"/>
              <a:pPr eaLnBrk="1" hangingPunct="1"/>
              <a:t>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69958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C7BC68-7CBB-4411-9D49-16ADA5615F64}" type="slidenum">
              <a:rPr lang="en-US" smtClean="0"/>
              <a:pPr eaLnBrk="1" hangingPunct="1"/>
              <a:t>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23593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7DBB78-3559-49D4-9A8C-F223D24D1BE4}" type="slidenum">
              <a:rPr lang="en-US" smtClean="0"/>
              <a:pPr eaLnBrk="1" hangingPunct="1"/>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04942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4501B8-F00D-468D-8442-C9F52EA6B3BC}" type="slidenum">
              <a:rPr lang="en-US" smtClean="0"/>
              <a:pPr eaLnBrk="1" hangingPunct="1"/>
              <a:t>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582523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EDD314-61C4-4FAA-A2FA-F3B3E82E29F7}" type="slidenum">
              <a:rPr lang="en-US" smtClean="0"/>
              <a:pPr eaLnBrk="1" hangingPunct="1"/>
              <a:t>9</a:t>
            </a:fld>
            <a:endParaRPr lang="en-US" smtClean="0"/>
          </a:p>
        </p:txBody>
      </p:sp>
    </p:spTree>
    <p:extLst>
      <p:ext uri="{BB962C8B-B14F-4D97-AF65-F5344CB8AC3E}">
        <p14:creationId xmlns:p14="http://schemas.microsoft.com/office/powerpoint/2010/main" val="2692204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smtClean="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1C299C96-72AA-4105-A66A-E1A1E067B4C9}" type="datetime1">
              <a:rPr lang="en-US" smtClean="0"/>
              <a:pPr/>
              <a:t>9/4/2017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32C7DB4-EC48-4976-896E-DE92C2400AE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842D84B-E8BE-4102-BA93-489A145B4EE8}" type="datetime1">
              <a:rPr lang="en-US" smtClean="0"/>
              <a:pPr/>
              <a:t>9/4/2017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E9AA8438-3210-47EE-851F-83CE130B4849}"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1390A3D1-2EED-4C54-8A25-4ACB255C74D5}" type="datetime1">
              <a:rPr lang="en-US" smtClean="0"/>
              <a:pPr/>
              <a:t>9/4/2017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99D23611-16B0-40FF-9648-CA01EB3CC3FB}" type="slidenum">
              <a:rPr lang="en-US" smtClean="0"/>
              <a:pPr>
                <a:defRPr/>
              </a:pPr>
              <a:t>‹#›</a:t>
            </a:fld>
            <a:endParaRPr lang="en-US" dirty="0"/>
          </a:p>
        </p:txBody>
      </p:sp>
    </p:spTree>
    <p:extLst>
      <p:ext uri="{BB962C8B-B14F-4D97-AF65-F5344CB8AC3E}">
        <p14:creationId xmlns:p14="http://schemas.microsoft.com/office/powerpoint/2010/main" val="28623700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9F70CA9-19B7-48DD-8864-B0C53596E20F}" type="datetime1">
              <a:rPr lang="en-US" smtClean="0"/>
              <a:pPr/>
              <a:t>9/4/2017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6C3A6A92-D949-4649-9CD1-2C20EEDB81A2}"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00435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ABF0421-7602-4917-A622-FCA770305E8F}" type="datetime1">
              <a:rPr lang="en-US" smtClean="0"/>
              <a:pPr/>
              <a:t>9/4/2017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BBDF81DF-FF4C-4BA2-8743-5446C1D9F40C}" type="slidenum">
              <a:rPr lang="en-US" smtClean="0"/>
              <a:pPr>
                <a:defRPr/>
              </a:pPr>
              <a:t>‹#›</a:t>
            </a:fld>
            <a:endParaRPr lang="en-US" dirty="0"/>
          </a:p>
        </p:txBody>
      </p:sp>
    </p:spTree>
    <p:extLst>
      <p:ext uri="{BB962C8B-B14F-4D97-AF65-F5344CB8AC3E}">
        <p14:creationId xmlns:p14="http://schemas.microsoft.com/office/powerpoint/2010/main" val="1583487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40CCF903-E4A2-4815-9347-E2B63FBABA81}" type="datetime1">
              <a:rPr lang="en-US" smtClean="0"/>
              <a:pPr/>
              <a:t>9/4/2017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C67053B0-2AB3-415E-8491-A60CF1D08F14}" type="slidenum">
              <a:rPr lang="en-US" smtClean="0"/>
              <a:pPr>
                <a:defRPr/>
              </a:pPr>
              <a:t>‹#›</a:t>
            </a:fld>
            <a:endParaRPr lang="en-US" dirty="0"/>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90727C95-5215-4159-B2D4-A9EB3EDC15C8}" type="datetime1">
              <a:rPr lang="en-US" smtClean="0"/>
              <a:pPr/>
              <a:t>9/4/2017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CA96DC9E-BB85-4546-9304-EDE6285EFF44}" type="slidenum">
              <a:rPr lang="en-US" smtClean="0"/>
              <a:pPr>
                <a:defRPr/>
              </a:pPr>
              <a:t>‹#›</a:t>
            </a:fld>
            <a:endParaRPr lang="en-US" dirty="0"/>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F8C71474-A41E-4005-A7DA-410447BB7148}" type="datetime1">
              <a:rPr lang="en-US" smtClean="0"/>
              <a:pPr/>
              <a:t>9/4/2017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51B2A6B4-4AB3-4A8E-AAC4-7F52987B4C69}" type="slidenum">
              <a:rPr lang="en-US" smtClean="0"/>
              <a:pPr>
                <a:defRPr/>
              </a:pPr>
              <a:t>‹#›</a:t>
            </a:fld>
            <a:endParaRPr lang="en-US" dirty="0"/>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D47B66DD-1CF6-43FF-BD5B-E119F165EA8A}" type="datetime1">
              <a:rPr lang="en-US" smtClean="0"/>
              <a:pPr/>
              <a:t>9/4/2017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266A614-10AF-4CC5-BC66-45DDDA076FDB}" type="slidenum">
              <a:rPr lang="en-US" smtClean="0"/>
              <a:pPr>
                <a:defRPr/>
              </a:pPr>
              <a:t>‹#›</a:t>
            </a:fld>
            <a:endParaRPr lang="en-US" dirty="0"/>
          </a:p>
        </p:txBody>
      </p:sp>
    </p:spTree>
    <p:extLst>
      <p:ext uri="{BB962C8B-B14F-4D97-AF65-F5344CB8AC3E}">
        <p14:creationId xmlns:p14="http://schemas.microsoft.com/office/powerpoint/2010/main" val="30901973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943FAA81-9662-454F-B8F9-510C1CD6824D}" type="datetime1">
              <a:rPr lang="en-US" smtClean="0"/>
              <a:pPr/>
              <a:t>9/4/2017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1FD39C8-BED9-467F-B6A1-B1DBD37AB25E}" type="slidenum">
              <a:rPr lang="en-US" smtClean="0"/>
              <a:pPr>
                <a:defRPr/>
              </a:pPr>
              <a:t>‹#›</a:t>
            </a:fld>
            <a:endParaRPr lang="en-US" dirty="0"/>
          </a:p>
        </p:txBody>
      </p:sp>
    </p:spTree>
    <p:extLst>
      <p:ext uri="{BB962C8B-B14F-4D97-AF65-F5344CB8AC3E}">
        <p14:creationId xmlns:p14="http://schemas.microsoft.com/office/powerpoint/2010/main" val="22411278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3EBB6A51-A8B6-470A-A84F-1A69B7B8CBA8}" type="datetime1">
              <a:rPr lang="en-US" smtClean="0"/>
              <a:pPr/>
              <a:t>9/4/2017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9A67C53D-A266-4E1B-99D2-D04A2CB3505B}" type="slidenum">
              <a:rPr lang="en-US" smtClean="0"/>
              <a:pPr>
                <a:defRPr/>
              </a:pPr>
              <a:t>‹#›</a:t>
            </a:fld>
            <a:endParaRPr lang="en-US" dirty="0"/>
          </a:p>
        </p:txBody>
      </p:sp>
    </p:spTree>
    <p:extLst>
      <p:ext uri="{BB962C8B-B14F-4D97-AF65-F5344CB8AC3E}">
        <p14:creationId xmlns:p14="http://schemas.microsoft.com/office/powerpoint/2010/main" val="3726235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B961995F-4F27-4DDC-9CE2-776FE96A0222}" type="datetime1">
              <a:rPr lang="en-US" smtClean="0"/>
              <a:pPr/>
              <a:t>9/4/2017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464E083-1554-4086-972F-55A86F7403B3}" type="slidenum">
              <a:rPr lang="en-US" smtClean="0"/>
              <a:pPr>
                <a:defRPr/>
              </a:pPr>
              <a:t>‹#›</a:t>
            </a:fld>
            <a:endParaRPr lang="en-US" dirty="0"/>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hyperlink" Target="http://data.bls.gov/cgi-bin/cpicalc.p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economagic.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5334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pic>
        <p:nvPicPr>
          <p:cNvPr id="5" name="Picture 4" descr="C:\Users\jthomas\Documents\Arnold 11e\Supplements\TB\Macro_sm.jpg"/>
          <p:cNvPicPr>
            <a:picLocks noChangeAspect="1" noChangeArrowheads="1"/>
          </p:cNvPicPr>
          <p:nvPr/>
        </p:nvPicPr>
        <p:blipFill>
          <a:blip r:embed="rId4" cstate="print"/>
          <a:srcRect/>
          <a:stretch>
            <a:fillRect/>
          </a:stretch>
        </p:blipFill>
        <p:spPr bwMode="auto">
          <a:xfrm>
            <a:off x="609600" y="4419600"/>
            <a:ext cx="1428750" cy="1790700"/>
          </a:xfrm>
          <a:prstGeom prst="rect">
            <a:avLst/>
          </a:prstGeom>
          <a:noFill/>
        </p:spPr>
      </p:pic>
      <p:sp>
        <p:nvSpPr>
          <p:cNvPr id="8" name="TextBox 7"/>
          <p:cNvSpPr txBox="1"/>
          <p:nvPr/>
        </p:nvSpPr>
        <p:spPr>
          <a:xfrm>
            <a:off x="1143000" y="2057400"/>
            <a:ext cx="6629400" cy="1569660"/>
          </a:xfrm>
          <a:prstGeom prst="rect">
            <a:avLst/>
          </a:prstGeom>
          <a:noFill/>
        </p:spPr>
        <p:txBody>
          <a:bodyPr wrap="square" rtlCol="0">
            <a:spAutoFit/>
          </a:bodyPr>
          <a:lstStyle/>
          <a:p>
            <a:r>
              <a:rPr lang="en-US" sz="3200" dirty="0" smtClean="0">
                <a:solidFill>
                  <a:schemeClr val="accent2">
                    <a:lumMod val="75000"/>
                  </a:schemeClr>
                </a:solidFill>
                <a:latin typeface="Palatino Linotype" pitchFamily="18" charset="0"/>
              </a:rPr>
              <a:t>Chapter 6: Macroeconomic Measurements Part I: Prices and Unemployment</a:t>
            </a:r>
            <a:endParaRPr lang="en-US" sz="3200" dirty="0">
              <a:solidFill>
                <a:schemeClr val="accent2">
                  <a:lumMod val="75000"/>
                </a:schemeClr>
              </a:solidFill>
              <a:latin typeface="Palatino Linotype" pitchFamily="18" charset="0"/>
            </a:endParaRPr>
          </a:p>
        </p:txBody>
      </p:sp>
    </p:spTree>
    <p:custDataLst>
      <p:tags r:id="rId1"/>
    </p:custDataLst>
  </p:cSld>
  <p:clrMapOvr>
    <a:masterClrMapping/>
  </p:clrMapOvr>
  <p:transition advTm="339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p:spPr>
        <p:txBody>
          <a:bodyPr/>
          <a:lstStyle/>
          <a:p>
            <a:pPr eaLnBrk="1" hangingPunct="1"/>
            <a:r>
              <a:rPr lang="en-US" b="1" smtClean="0"/>
              <a:t>Inflation</a:t>
            </a:r>
          </a:p>
        </p:txBody>
      </p:sp>
      <p:sp>
        <p:nvSpPr>
          <p:cNvPr id="6" name="Rectangle 5"/>
          <p:cNvSpPr/>
          <p:nvPr/>
        </p:nvSpPr>
        <p:spPr>
          <a:xfrm>
            <a:off x="457200" y="1600200"/>
            <a:ext cx="8229600" cy="1631950"/>
          </a:xfrm>
          <a:prstGeom prst="rect">
            <a:avLst/>
          </a:prstGeom>
        </p:spPr>
        <p:txBody>
          <a:bodyPr>
            <a:spAutoFit/>
          </a:bodyPr>
          <a:lstStyle/>
          <a:p>
            <a:pPr>
              <a:defRPr/>
            </a:pPr>
            <a:r>
              <a:rPr lang="en-US" sz="2500" dirty="0">
                <a:solidFill>
                  <a:srgbClr val="002060"/>
                </a:solidFill>
                <a:latin typeface="+mn-lt"/>
              </a:rPr>
              <a:t>Inflation is an increase in the price level and is usually measured on an annual basis. The </a:t>
            </a:r>
            <a:r>
              <a:rPr lang="en-US" sz="2500" i="1" dirty="0">
                <a:solidFill>
                  <a:srgbClr val="002060"/>
                </a:solidFill>
                <a:latin typeface="+mn-lt"/>
              </a:rPr>
              <a:t>inflation rate is the positive percentage change </a:t>
            </a:r>
            <a:r>
              <a:rPr lang="en-US" sz="2500" dirty="0">
                <a:solidFill>
                  <a:srgbClr val="002060"/>
                </a:solidFill>
                <a:latin typeface="+mn-lt"/>
              </a:rPr>
              <a:t>in the price level on an annual basis. </a:t>
            </a:r>
          </a:p>
        </p:txBody>
      </p:sp>
      <p:pic>
        <p:nvPicPr>
          <p:cNvPr id="5125" name="Picture 8" descr="C:\Documents and Settings\p.schneiderman\Local Settings\Temporary Internet Files\Content.IE5\JLLXH6V2\MP9003872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593831">
            <a:off x="4009232" y="3382168"/>
            <a:ext cx="15240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4"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p:spPr>
        <p:txBody>
          <a:bodyPr/>
          <a:lstStyle/>
          <a:p>
            <a:pPr eaLnBrk="1" hangingPunct="1"/>
            <a:r>
              <a:rPr lang="en-US" b="1" smtClean="0"/>
              <a:t>Inflation</a:t>
            </a:r>
          </a:p>
        </p:txBody>
      </p:sp>
      <p:sp>
        <p:nvSpPr>
          <p:cNvPr id="6" name="Rectangle 5"/>
          <p:cNvSpPr/>
          <p:nvPr/>
        </p:nvSpPr>
        <p:spPr>
          <a:xfrm>
            <a:off x="457200" y="1600200"/>
            <a:ext cx="8153400" cy="4324350"/>
          </a:xfrm>
          <a:prstGeom prst="rect">
            <a:avLst/>
          </a:prstGeom>
        </p:spPr>
        <p:txBody>
          <a:bodyPr>
            <a:spAutoFit/>
          </a:bodyPr>
          <a:lstStyle/>
          <a:p>
            <a:pPr>
              <a:defRPr/>
            </a:pPr>
            <a:r>
              <a:rPr lang="en-US" sz="2500" b="1" dirty="0">
                <a:solidFill>
                  <a:srgbClr val="002060"/>
                </a:solidFill>
                <a:latin typeface="+mn-lt"/>
              </a:rPr>
              <a:t>When you know the inflation rate, you can find out whether your income is </a:t>
            </a:r>
          </a:p>
          <a:p>
            <a:pPr>
              <a:defRPr/>
            </a:pPr>
            <a:r>
              <a:rPr lang="en-US" sz="2500" dirty="0">
                <a:solidFill>
                  <a:srgbClr val="002060"/>
                </a:solidFill>
                <a:latin typeface="+mn-lt"/>
              </a:rPr>
              <a:t>(1) keeping up with, </a:t>
            </a:r>
          </a:p>
          <a:p>
            <a:pPr>
              <a:defRPr/>
            </a:pPr>
            <a:r>
              <a:rPr lang="en-US" sz="2500" dirty="0">
                <a:solidFill>
                  <a:srgbClr val="002060"/>
                </a:solidFill>
                <a:latin typeface="+mn-lt"/>
              </a:rPr>
              <a:t>(2) not keeping up with, or </a:t>
            </a:r>
          </a:p>
          <a:p>
            <a:pPr>
              <a:defRPr/>
            </a:pPr>
            <a:r>
              <a:rPr lang="en-US" sz="2500" dirty="0">
                <a:solidFill>
                  <a:srgbClr val="002060"/>
                </a:solidFill>
                <a:latin typeface="+mn-lt"/>
              </a:rPr>
              <a:t>(3) more than keeping up with inflation. </a:t>
            </a:r>
          </a:p>
          <a:p>
            <a:pPr>
              <a:defRPr/>
            </a:pPr>
            <a:r>
              <a:rPr lang="en-US" sz="2500" b="1" dirty="0">
                <a:solidFill>
                  <a:srgbClr val="002060"/>
                </a:solidFill>
                <a:latin typeface="+mn-lt"/>
              </a:rPr>
              <a:t>How you are doing depends on whether your income is rising by </a:t>
            </a:r>
          </a:p>
          <a:p>
            <a:pPr marL="457200" indent="-457200">
              <a:defRPr/>
            </a:pPr>
            <a:r>
              <a:rPr lang="en-US" sz="2500" dirty="0">
                <a:solidFill>
                  <a:srgbClr val="002060"/>
                </a:solidFill>
                <a:latin typeface="+mn-lt"/>
              </a:rPr>
              <a:t>the same percentage as, </a:t>
            </a:r>
          </a:p>
          <a:p>
            <a:pPr marL="457200" indent="-457200">
              <a:defRPr/>
            </a:pPr>
            <a:r>
              <a:rPr lang="en-US" sz="2500" dirty="0">
                <a:solidFill>
                  <a:srgbClr val="002060"/>
                </a:solidFill>
                <a:latin typeface="+mn-lt"/>
              </a:rPr>
              <a:t>(2) a smaller percentage than, or </a:t>
            </a:r>
          </a:p>
          <a:p>
            <a:pPr marL="457200" indent="-457200">
              <a:defRPr/>
            </a:pPr>
            <a:r>
              <a:rPr lang="en-US" sz="2500" dirty="0">
                <a:solidFill>
                  <a:srgbClr val="002060"/>
                </a:solidFill>
                <a:latin typeface="+mn-lt"/>
              </a:rPr>
              <a:t>(3) a greater percentage than the inflation rate, respectively. </a:t>
            </a:r>
          </a:p>
        </p:txBody>
      </p:sp>
      <p:sp>
        <p:nvSpPr>
          <p:cNvPr id="8" name="Rounded Rectangle 7">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2000"/>
                                        <p:tgtEl>
                                          <p:spTgt spid="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ln/>
        </p:spPr>
        <p:txBody>
          <a:bodyPr/>
          <a:lstStyle/>
          <a:p>
            <a:pPr eaLnBrk="1" hangingPunct="1"/>
            <a:r>
              <a:rPr lang="en-US" b="1" smtClean="0"/>
              <a:t>Inflation</a:t>
            </a:r>
          </a:p>
        </p:txBody>
      </p:sp>
      <p:sp>
        <p:nvSpPr>
          <p:cNvPr id="6" name="Rectangle 5"/>
          <p:cNvSpPr/>
          <p:nvPr/>
        </p:nvSpPr>
        <p:spPr>
          <a:xfrm>
            <a:off x="457200" y="1600200"/>
            <a:ext cx="8305800" cy="2016125"/>
          </a:xfrm>
          <a:prstGeom prst="rect">
            <a:avLst/>
          </a:prstGeom>
        </p:spPr>
        <p:txBody>
          <a:bodyPr>
            <a:spAutoFit/>
          </a:bodyPr>
          <a:lstStyle/>
          <a:p>
            <a:pPr>
              <a:buFont typeface="Wingdings" pitchFamily="2" charset="2"/>
              <a:buChar char="Ø"/>
              <a:defRPr/>
            </a:pPr>
            <a:r>
              <a:rPr lang="en-US" sz="2500" dirty="0">
                <a:solidFill>
                  <a:srgbClr val="002060"/>
                </a:solidFill>
                <a:latin typeface="+mn-lt"/>
              </a:rPr>
              <a:t>When you make this computation and comparison, you are determining your real income for different years. </a:t>
            </a:r>
          </a:p>
          <a:p>
            <a:pPr>
              <a:buFont typeface="Wingdings" pitchFamily="2" charset="2"/>
              <a:buChar char="Ø"/>
              <a:defRPr/>
            </a:pPr>
            <a:r>
              <a:rPr lang="en-US" sz="2500" dirty="0">
                <a:solidFill>
                  <a:srgbClr val="002060"/>
                </a:solidFill>
                <a:latin typeface="+mn-lt"/>
              </a:rPr>
              <a:t>Real income is a person’s nominal income (or current dollar amount of income) adjusted for any change in prices. Real income is computed as follows:</a:t>
            </a:r>
          </a:p>
        </p:txBody>
      </p:sp>
      <p:pic>
        <p:nvPicPr>
          <p:cNvPr id="717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191000"/>
            <a:ext cx="51847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4"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ln/>
        </p:spPr>
        <p:txBody>
          <a:bodyPr/>
          <a:lstStyle/>
          <a:p>
            <a:pPr eaLnBrk="1" hangingPunct="1"/>
            <a:r>
              <a:rPr lang="en-US" smtClean="0"/>
              <a:t>Macroeconomic Measures - Prices</a:t>
            </a:r>
          </a:p>
        </p:txBody>
      </p:sp>
      <p:pic>
        <p:nvPicPr>
          <p:cNvPr id="14339" name="Picture 5" descr="MPj04330960000[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962400"/>
            <a:ext cx="2286000" cy="171291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 Box 6"/>
          <p:cNvSpPr txBox="1">
            <a:spLocks noChangeArrowheads="1"/>
          </p:cNvSpPr>
          <p:nvPr/>
        </p:nvSpPr>
        <p:spPr bwMode="auto">
          <a:xfrm>
            <a:off x="1050925" y="1712913"/>
            <a:ext cx="76358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2060"/>
                </a:solidFill>
                <a:latin typeface="Palatino Linotype" pitchFamily="18" charset="0"/>
              </a:rPr>
              <a:t>Gasoline cost $1.15 per gallon in 1980. At today’s prices are we better off?</a:t>
            </a:r>
          </a:p>
          <a:p>
            <a:pPr eaLnBrk="1" hangingPunct="1"/>
            <a:endParaRPr lang="en-US" sz="3200">
              <a:solidFill>
                <a:srgbClr val="993300"/>
              </a:solidFill>
              <a:latin typeface="Palatino Linotype" pitchFamily="18" charset="0"/>
            </a:endParaRPr>
          </a:p>
          <a:p>
            <a:pPr algn="ctr" eaLnBrk="1" hangingPunct="1"/>
            <a:r>
              <a:rPr lang="en-US" sz="3200">
                <a:solidFill>
                  <a:srgbClr val="002060"/>
                </a:solidFill>
                <a:latin typeface="Palatino Linotype" pitchFamily="18" charset="0"/>
              </a:rPr>
              <a:t>Click below to check.</a:t>
            </a:r>
          </a:p>
        </p:txBody>
      </p:sp>
      <p:sp>
        <p:nvSpPr>
          <p:cNvPr id="7" name="Rounded Rectangle 6">
            <a:hlinkClick r:id="rId5"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p:txBody>
          <a:bodyPr/>
          <a:lstStyle/>
          <a:p>
            <a:pPr eaLnBrk="1" hangingPunct="1">
              <a:buFont typeface="Wingdings" pitchFamily="2" charset="2"/>
              <a:buChar char="Ø"/>
            </a:pPr>
            <a:r>
              <a:rPr lang="en-US" sz="3000" smtClean="0"/>
              <a:t>GDP Implicit Price Deflator is based upon </a:t>
            </a:r>
            <a:r>
              <a:rPr lang="en-US" sz="3000" u="sng" smtClean="0"/>
              <a:t>all</a:t>
            </a:r>
            <a:r>
              <a:rPr lang="en-US" sz="3000" smtClean="0"/>
              <a:t> goods and services produced in an economy.</a:t>
            </a:r>
          </a:p>
          <a:p>
            <a:pPr eaLnBrk="1" hangingPunct="1">
              <a:buFont typeface="Wingdings" pitchFamily="2" charset="2"/>
              <a:buChar char="Ø"/>
            </a:pPr>
            <a:r>
              <a:rPr lang="en-US" sz="3000" smtClean="0"/>
              <a:t>CPI is based upon a </a:t>
            </a:r>
            <a:r>
              <a:rPr lang="en-US" sz="3000" u="sng" smtClean="0"/>
              <a:t>representative group</a:t>
            </a:r>
            <a:r>
              <a:rPr lang="en-US" sz="3000" smtClean="0"/>
              <a:t> of goods and services purchased by a typical household</a:t>
            </a:r>
          </a:p>
        </p:txBody>
      </p:sp>
      <p:sp>
        <p:nvSpPr>
          <p:cNvPr id="15362" name="Rectangle 2"/>
          <p:cNvSpPr>
            <a:spLocks noGrp="1" noChangeArrowheads="1"/>
          </p:cNvSpPr>
          <p:nvPr>
            <p:ph type="title"/>
          </p:nvPr>
        </p:nvSpPr>
        <p:spPr>
          <a:ln/>
        </p:spPr>
        <p:txBody>
          <a:bodyPr>
            <a:normAutofit fontScale="90000"/>
          </a:bodyPr>
          <a:lstStyle/>
          <a:p>
            <a:pPr eaLnBrk="1" hangingPunct="1"/>
            <a:r>
              <a:rPr lang="en-US" smtClean="0"/>
              <a:t>GDP Implicit Price Deflator vs. Consumer Price Index</a:t>
            </a:r>
          </a:p>
        </p:txBody>
      </p:sp>
      <p:sp>
        <p:nvSpPr>
          <p:cNvPr id="7" name="Rounded Rectangle 6">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20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fade">
                                      <p:cBhvr>
                                        <p:cTn id="12" dur="2000"/>
                                        <p:tgtEl>
                                          <p:spTgt spid="706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686799" cy="2819400"/>
          </a:xfrm>
        </p:spPr>
        <p:txBody>
          <a:bodyPr>
            <a:normAutofit/>
          </a:bodyPr>
          <a:lstStyle/>
          <a:p>
            <a:pPr marL="0" indent="0">
              <a:buNone/>
            </a:pPr>
            <a:r>
              <a:rPr lang="en-US" dirty="0" smtClean="0"/>
              <a:t>Now suppose someone tells you that a $10,000 dollar salary in 1960 is the same as a $75,992 salary today. Would you then be better able to say whether the 1960 $10,000 salary was good or not so good? Of course you would because you understand what it means to earn $75,992 today. Economists convert a past salary into today’s salary by using this formula:</a:t>
            </a:r>
          </a:p>
        </p:txBody>
      </p:sp>
      <p:sp>
        <p:nvSpPr>
          <p:cNvPr id="4" name="Title 3"/>
          <p:cNvSpPr>
            <a:spLocks noGrp="1"/>
          </p:cNvSpPr>
          <p:nvPr>
            <p:ph type="title"/>
          </p:nvPr>
        </p:nvSpPr>
        <p:spPr/>
        <p:txBody>
          <a:bodyPr>
            <a:normAutofit fontScale="90000"/>
          </a:bodyPr>
          <a:lstStyle/>
          <a:p>
            <a:r>
              <a:rPr lang="en-US" dirty="0" smtClean="0"/>
              <a:t>Converting Dollars from One Year </a:t>
            </a:r>
            <a:r>
              <a:rPr lang="en-US" smtClean="0"/>
              <a:t>to </a:t>
            </a:r>
            <a:r>
              <a:rPr lang="en-US" smtClean="0"/>
              <a:t>Another</a:t>
            </a:r>
            <a:endParaRPr lang="en-US" dirty="0"/>
          </a:p>
        </p:txBody>
      </p:sp>
      <p:sp>
        <p:nvSpPr>
          <p:cNvPr id="5" name="Rounded Rectangle 4">
            <a:hlinkClick r:id="rId2"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2"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mc:AlternateContent xmlns:mc="http://schemas.openxmlformats.org/markup-compatibility/2006" xmlns:a14="http://schemas.microsoft.com/office/drawing/2010/main">
        <mc:Choice Requires="a14">
          <p:sp>
            <p:nvSpPr>
              <p:cNvPr id="7" name="Rectangle 6"/>
              <p:cNvSpPr/>
              <p:nvPr/>
            </p:nvSpPr>
            <p:spPr>
              <a:xfrm>
                <a:off x="609600" y="3962400"/>
                <a:ext cx="8001000" cy="6980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𝑆𝑎𝑙𝑎𝑟𝑦</m:t>
                      </m:r>
                      <m:r>
                        <a:rPr lang="en-US" i="1">
                          <a:latin typeface="Cambria Math"/>
                        </a:rPr>
                        <m:t> </m:t>
                      </m:r>
                      <m:r>
                        <a:rPr lang="en-US" i="1">
                          <a:latin typeface="Cambria Math"/>
                        </a:rPr>
                        <m:t>𝑖𝑛</m:t>
                      </m:r>
                      <m:r>
                        <a:rPr lang="en-US" i="1">
                          <a:latin typeface="Cambria Math"/>
                        </a:rPr>
                        <m:t> </m:t>
                      </m:r>
                      <m:r>
                        <a:rPr lang="en-US" i="1">
                          <a:latin typeface="Cambria Math"/>
                        </a:rPr>
                        <m:t>𝑡𝑜𝑑𝑎</m:t>
                      </m:r>
                      <m:sSup>
                        <m:sSupPr>
                          <m:ctrlPr>
                            <a:rPr lang="en-US" i="1">
                              <a:latin typeface="Cambria Math" panose="02040503050406030204" pitchFamily="18" charset="0"/>
                            </a:rPr>
                          </m:ctrlPr>
                        </m:sSupPr>
                        <m:e>
                          <m:r>
                            <a:rPr lang="en-US" i="1">
                              <a:latin typeface="Cambria Math"/>
                            </a:rPr>
                            <m:t>𝑦</m:t>
                          </m:r>
                        </m:e>
                        <m:sup>
                          <m:r>
                            <a:rPr lang="en-US" i="1">
                              <a:latin typeface="Cambria Math"/>
                            </a:rPr>
                            <m:t>′</m:t>
                          </m:r>
                        </m:sup>
                      </m:sSup>
                      <m:r>
                        <a:rPr lang="en-US" i="1">
                          <a:latin typeface="Cambria Math"/>
                        </a:rPr>
                        <m:t>𝑠</m:t>
                      </m:r>
                      <m:r>
                        <a:rPr lang="en-US" i="1">
                          <a:latin typeface="Cambria Math"/>
                        </a:rPr>
                        <m:t> </m:t>
                      </m:r>
                      <m:r>
                        <a:rPr lang="en-US" i="1">
                          <a:latin typeface="Cambria Math"/>
                        </a:rPr>
                        <m:t>𝑑𝑜𝑙𝑙𝑎𝑟𝑠</m:t>
                      </m:r>
                      <m:r>
                        <a:rPr lang="en-US" i="1">
                          <a:latin typeface="Cambria Math"/>
                        </a:rPr>
                        <m:t>=</m:t>
                      </m:r>
                      <m:sSub>
                        <m:sSubPr>
                          <m:ctrlPr>
                            <a:rPr lang="en-US" i="1">
                              <a:latin typeface="Cambria Math" panose="02040503050406030204" pitchFamily="18" charset="0"/>
                            </a:rPr>
                          </m:ctrlPr>
                        </m:sSubPr>
                        <m:e>
                          <m:r>
                            <a:rPr lang="en-US" i="1">
                              <a:latin typeface="Cambria Math"/>
                            </a:rPr>
                            <m:t>𝑆𝑎𝑙𝑎𝑟𝑦</m:t>
                          </m:r>
                        </m:e>
                        <m:sub>
                          <m:r>
                            <a:rPr lang="en-US" i="1">
                              <a:latin typeface="Cambria Math"/>
                            </a:rPr>
                            <m:t>𝐸𝑎𝑟𝑙𝑖𝑒𝑟</m:t>
                          </m:r>
                          <m:r>
                            <a:rPr lang="en-US" i="1">
                              <a:latin typeface="Cambria Math"/>
                            </a:rPr>
                            <m:t> </m:t>
                          </m:r>
                          <m:r>
                            <a:rPr lang="en-US" i="1">
                              <a:latin typeface="Cambria Math"/>
                            </a:rPr>
                            <m:t>𝑦𝑒𝑎𝑟</m:t>
                          </m:r>
                        </m:sub>
                      </m:sSub>
                      <m:r>
                        <a:rPr lang="en-US" i="1">
                          <a:latin typeface="Cambria Math"/>
                        </a:rPr>
                        <m:t> </m:t>
                      </m:r>
                      <m:r>
                        <a:rPr lang="en-US" i="1">
                          <a:latin typeface="Cambria Math"/>
                        </a:rPr>
                        <m:t>𝑥</m:t>
                      </m:r>
                      <m:r>
                        <a:rPr lang="en-US" i="1">
                          <a:latin typeface="Cambria Math"/>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𝐶𝑃𝐼</m:t>
                              </m:r>
                            </m:e>
                            <m:sub>
                              <m:r>
                                <a:rPr lang="en-US" i="1">
                                  <a:latin typeface="Cambria Math"/>
                                </a:rPr>
                                <m:t>𝐶𝑢𝑟𝑟𝑒𝑛𝑡</m:t>
                              </m:r>
                              <m:r>
                                <a:rPr lang="en-US" i="1">
                                  <a:latin typeface="Cambria Math"/>
                                </a:rPr>
                                <m:t> </m:t>
                              </m:r>
                              <m:r>
                                <a:rPr lang="en-US" i="1">
                                  <a:latin typeface="Cambria Math"/>
                                </a:rPr>
                                <m:t>𝑦𝑒𝑎𝑟</m:t>
                              </m:r>
                            </m:sub>
                          </m:sSub>
                        </m:num>
                        <m:den>
                          <m:sSub>
                            <m:sSubPr>
                              <m:ctrlPr>
                                <a:rPr lang="en-US" i="1">
                                  <a:latin typeface="Cambria Math" panose="02040503050406030204" pitchFamily="18" charset="0"/>
                                </a:rPr>
                              </m:ctrlPr>
                            </m:sSubPr>
                            <m:e>
                              <m:r>
                                <a:rPr lang="en-US" i="1">
                                  <a:latin typeface="Cambria Math"/>
                                </a:rPr>
                                <m:t>𝐶𝑃𝐼</m:t>
                              </m:r>
                            </m:e>
                            <m:sub>
                              <m:r>
                                <a:rPr lang="en-US" i="1">
                                  <a:latin typeface="Cambria Math"/>
                                </a:rPr>
                                <m:t>𝑒𝑎𝑟𝑙𝑖𝑒𝑟</m:t>
                              </m:r>
                              <m:r>
                                <a:rPr lang="en-US" i="1">
                                  <a:latin typeface="Cambria Math"/>
                                </a:rPr>
                                <m:t> </m:t>
                              </m:r>
                              <m:r>
                                <a:rPr lang="en-US" i="1">
                                  <a:latin typeface="Cambria Math"/>
                                </a:rPr>
                                <m:t>𝑦𝑒𝑎𝑟</m:t>
                              </m:r>
                            </m:sub>
                          </m:sSub>
                        </m:den>
                      </m:f>
                      <m:r>
                        <a:rPr lang="en-US" i="1">
                          <a:latin typeface="Cambria Math"/>
                        </a:rPr>
                        <m:t>)</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09600" y="3962400"/>
                <a:ext cx="8001000" cy="698076"/>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85800" y="4953000"/>
                <a:ext cx="8001000"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𝑆𝑎𝑙𝑎𝑟𝑦</m:t>
                      </m:r>
                      <m:r>
                        <a:rPr lang="en-US" i="1" smtClean="0">
                          <a:latin typeface="Cambria Math"/>
                        </a:rPr>
                        <m:t> </m:t>
                      </m:r>
                      <m:r>
                        <a:rPr lang="en-US" i="1" smtClean="0">
                          <a:latin typeface="Cambria Math"/>
                        </a:rPr>
                        <m:t>𝑖𝑛</m:t>
                      </m:r>
                      <m:r>
                        <a:rPr lang="en-US" i="1" smtClean="0">
                          <a:latin typeface="Cambria Math"/>
                        </a:rPr>
                        <m:t> 2011 </m:t>
                      </m:r>
                      <m:r>
                        <a:rPr lang="en-US" i="1">
                          <a:latin typeface="Cambria Math"/>
                        </a:rPr>
                        <m:t>𝑑𝑜𝑙𝑙𝑎𝑟𝑠</m:t>
                      </m:r>
                      <m:r>
                        <a:rPr lang="en-US" i="1">
                          <a:latin typeface="Cambria Math"/>
                        </a:rPr>
                        <m:t>=$10,000 </m:t>
                      </m:r>
                      <m:r>
                        <a:rPr lang="en-US" i="1">
                          <a:latin typeface="Cambria Math"/>
                        </a:rPr>
                        <m:t>𝑥</m:t>
                      </m:r>
                      <m:r>
                        <a:rPr lang="en-US" i="1">
                          <a:latin typeface="Cambria Math"/>
                        </a:rPr>
                        <m:t>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a:rPr>
                                <m:t>224.939</m:t>
                              </m:r>
                            </m:num>
                            <m:den>
                              <m:r>
                                <a:rPr lang="en-US" b="0" i="1" smtClean="0">
                                  <a:latin typeface="Cambria Math"/>
                                </a:rPr>
                                <m:t>29.6</m:t>
                              </m:r>
                            </m:den>
                          </m:f>
                        </m:e>
                      </m:d>
                      <m:r>
                        <a:rPr lang="en-US" b="0" i="1" smtClean="0">
                          <a:latin typeface="Cambria Math"/>
                        </a:rPr>
                        <m:t>=$75,992</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685800" y="4953000"/>
                <a:ext cx="8001000" cy="714683"/>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8832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381000" y="1676400"/>
            <a:ext cx="8229600" cy="4419600"/>
          </a:xfrm>
        </p:spPr>
        <p:txBody>
          <a:bodyPr>
            <a:normAutofit/>
          </a:bodyPr>
          <a:lstStyle/>
          <a:p>
            <a:pPr marL="514350" indent="-514350" eaLnBrk="1" hangingPunct="1">
              <a:buFont typeface="Palatino Linotype" pitchFamily="18" charset="0"/>
              <a:buAutoNum type="arabicPeriod"/>
              <a:defRPr/>
            </a:pPr>
            <a:r>
              <a:rPr lang="en-US" sz="2800" b="1" dirty="0" smtClean="0"/>
              <a:t>Explain how the CPI is calculated.</a:t>
            </a:r>
          </a:p>
          <a:p>
            <a:pPr>
              <a:buFont typeface="Wingdings" pitchFamily="2" charset="2"/>
              <a:buNone/>
              <a:defRPr/>
            </a:pPr>
            <a:r>
              <a:rPr lang="en-US" sz="2000" dirty="0" smtClean="0"/>
              <a:t>The CPI is calculated as follows: </a:t>
            </a:r>
          </a:p>
          <a:p>
            <a:pPr>
              <a:buFont typeface="Wingdings" pitchFamily="2" charset="2"/>
              <a:buNone/>
              <a:defRPr/>
            </a:pPr>
            <a:r>
              <a:rPr lang="en-US" sz="2000" dirty="0" smtClean="0"/>
              <a:t>(1) define a market basket,</a:t>
            </a:r>
          </a:p>
          <a:p>
            <a:pPr>
              <a:buFont typeface="Wingdings" pitchFamily="2" charset="2"/>
              <a:buNone/>
              <a:defRPr/>
            </a:pPr>
            <a:r>
              <a:rPr lang="en-US" sz="2000" dirty="0" smtClean="0"/>
              <a:t>(2) determine how much it would cost to purchase the market basket in the current year and in the base year</a:t>
            </a:r>
          </a:p>
          <a:p>
            <a:pPr>
              <a:buFont typeface="Wingdings" pitchFamily="2" charset="2"/>
              <a:buNone/>
              <a:defRPr/>
            </a:pPr>
            <a:r>
              <a:rPr lang="en-US" sz="2000" dirty="0" smtClean="0"/>
              <a:t>(3) divide the dollar cost of purchasing the market basket in the current year by the dollar cost of purchasing the market basket in the base year, and</a:t>
            </a:r>
          </a:p>
          <a:p>
            <a:pPr>
              <a:buFont typeface="Wingdings" pitchFamily="2" charset="2"/>
              <a:buNone/>
              <a:defRPr/>
            </a:pPr>
            <a:r>
              <a:rPr lang="en-US" sz="2000" dirty="0" smtClean="0"/>
              <a:t>(4) multiply the quotient by 100.</a:t>
            </a:r>
          </a:p>
          <a:p>
            <a:pPr marL="514350" indent="-514350" eaLnBrk="1" hangingPunct="1">
              <a:buFont typeface="Wingdings" pitchFamily="2" charset="2"/>
              <a:buNone/>
              <a:defRPr/>
            </a:pPr>
            <a:endParaRPr lang="en-US" b="1" dirty="0" smtClean="0"/>
          </a:p>
        </p:txBody>
      </p:sp>
      <p:sp>
        <p:nvSpPr>
          <p:cNvPr id="16386" name="Rectangle 2"/>
          <p:cNvSpPr>
            <a:spLocks noGrp="1" noChangeArrowheads="1"/>
          </p:cNvSpPr>
          <p:nvPr>
            <p:ph type="title"/>
          </p:nvPr>
        </p:nvSpPr>
        <p:spPr>
          <a:ln/>
        </p:spPr>
        <p:txBody>
          <a:bodyPr/>
          <a:lstStyle/>
          <a:p>
            <a:pPr eaLnBrk="1" hangingPunct="1"/>
            <a:r>
              <a:rPr lang="en-US" smtClean="0"/>
              <a:t>Self Test</a:t>
            </a:r>
          </a:p>
        </p:txBody>
      </p:sp>
      <p:sp>
        <p:nvSpPr>
          <p:cNvPr id="6" name="Rounded Rectangle 5">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20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2000"/>
                                        <p:tgtEl>
                                          <p:spTgt spid="7270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animEffect transition="in" filter="fade">
                                      <p:cBhvr>
                                        <p:cTn id="15" dur="2000"/>
                                        <p:tgtEl>
                                          <p:spTgt spid="7270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2707">
                                            <p:txEl>
                                              <p:pRg st="3" end="3"/>
                                            </p:txEl>
                                          </p:spTgt>
                                        </p:tgtEl>
                                        <p:attrNameLst>
                                          <p:attrName>style.visibility</p:attrName>
                                        </p:attrNameLst>
                                      </p:cBhvr>
                                      <p:to>
                                        <p:strVal val="visible"/>
                                      </p:to>
                                    </p:set>
                                    <p:animEffect transition="in" filter="fade">
                                      <p:cBhvr>
                                        <p:cTn id="20" dur="2000"/>
                                        <p:tgtEl>
                                          <p:spTgt spid="7270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72707">
                                            <p:txEl>
                                              <p:pRg st="4" end="4"/>
                                            </p:txEl>
                                          </p:spTgt>
                                        </p:tgtEl>
                                        <p:attrNameLst>
                                          <p:attrName>style.visibility</p:attrName>
                                        </p:attrNameLst>
                                      </p:cBhvr>
                                      <p:to>
                                        <p:strVal val="visible"/>
                                      </p:to>
                                    </p:set>
                                    <p:animEffect transition="in" filter="fade">
                                      <p:cBhvr>
                                        <p:cTn id="25" dur="2000"/>
                                        <p:tgtEl>
                                          <p:spTgt spid="72707">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2707">
                                            <p:txEl>
                                              <p:pRg st="5" end="5"/>
                                            </p:txEl>
                                          </p:spTgt>
                                        </p:tgtEl>
                                        <p:attrNameLst>
                                          <p:attrName>style.visibility</p:attrName>
                                        </p:attrNameLst>
                                      </p:cBhvr>
                                      <p:to>
                                        <p:strVal val="visible"/>
                                      </p:to>
                                    </p:set>
                                    <p:animEffect transition="in" filter="fade">
                                      <p:cBhvr>
                                        <p:cTn id="30" dur="2000"/>
                                        <p:tgtEl>
                                          <p:spTgt spid="72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381000" y="1981200"/>
            <a:ext cx="8229600" cy="4038600"/>
          </a:xfrm>
        </p:spPr>
        <p:txBody>
          <a:bodyPr/>
          <a:lstStyle/>
          <a:p>
            <a:pPr marL="514350" indent="-514350" eaLnBrk="1" hangingPunct="1">
              <a:buFont typeface="Wingdings" pitchFamily="2" charset="2"/>
              <a:buAutoNum type="arabicPeriod" startAt="2"/>
              <a:defRPr/>
            </a:pPr>
            <a:r>
              <a:rPr lang="en-US" sz="2800" b="1" dirty="0" smtClean="0"/>
              <a:t>What is a base year?</a:t>
            </a:r>
          </a:p>
          <a:p>
            <a:pPr>
              <a:buFont typeface="Wingdings" pitchFamily="2" charset="2"/>
              <a:buNone/>
              <a:defRPr/>
            </a:pPr>
            <a:r>
              <a:rPr lang="en-US" sz="2000" dirty="0" smtClean="0"/>
              <a:t>	It is a year that is used for comparison purposes with other years.</a:t>
            </a:r>
          </a:p>
          <a:p>
            <a:pPr marL="514350" indent="-514350" eaLnBrk="1" hangingPunct="1">
              <a:buFont typeface="Wingdings" pitchFamily="2" charset="2"/>
              <a:buNone/>
              <a:defRPr/>
            </a:pPr>
            <a:endParaRPr lang="en-US" b="1" dirty="0" smtClean="0"/>
          </a:p>
          <a:p>
            <a:pPr eaLnBrk="1" hangingPunct="1">
              <a:buFont typeface="Wingdings" pitchFamily="2" charset="2"/>
              <a:buNone/>
              <a:defRPr/>
            </a:pPr>
            <a:endParaRPr lang="en-US" dirty="0" smtClean="0"/>
          </a:p>
        </p:txBody>
      </p:sp>
      <p:sp>
        <p:nvSpPr>
          <p:cNvPr id="17410"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20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2000"/>
                                        <p:tgtEl>
                                          <p:spTgt spid="72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381000" y="1600200"/>
            <a:ext cx="8229600" cy="4114800"/>
          </a:xfrm>
        </p:spPr>
        <p:txBody>
          <a:bodyPr>
            <a:normAutofit/>
          </a:bodyPr>
          <a:lstStyle/>
          <a:p>
            <a:pPr marL="514350" indent="-514350" eaLnBrk="1" hangingPunct="1">
              <a:buFont typeface="Wingdings" pitchFamily="2" charset="2"/>
              <a:buAutoNum type="arabicPeriod" startAt="3"/>
              <a:defRPr/>
            </a:pPr>
            <a:r>
              <a:rPr lang="en-US" sz="2800" b="1" dirty="0" smtClean="0"/>
              <a:t>In year 1, your annual income is $45,000 and the CPI is 143.6; in year 2, your annual income is $51,232 and the CPI is 150.7. Has your real income risen, fallen, or remained constant? Explain your answer.</a:t>
            </a:r>
          </a:p>
          <a:p>
            <a:pPr>
              <a:buFont typeface="Wingdings" pitchFamily="2" charset="2"/>
              <a:buNone/>
              <a:defRPr/>
            </a:pPr>
            <a:r>
              <a:rPr lang="en-US" sz="2000" dirty="0" smtClean="0"/>
              <a:t>	Annual (nominal) income has risen by 13.85 percent while prices have risen by 4.94 percent. We conclude that because (nominal) income has risen more than prices, real income has increased. Alternatively, you can look at it this way: Real income in year 1 is $31,337, and real income in year 2 is $33,996.</a:t>
            </a:r>
          </a:p>
          <a:p>
            <a:pPr marL="514350" indent="-514350" eaLnBrk="1" hangingPunct="1">
              <a:buFont typeface="Wingdings" pitchFamily="2" charset="2"/>
              <a:buNone/>
              <a:defRPr/>
            </a:pPr>
            <a:endParaRPr lang="en-US" sz="2800" b="1" dirty="0" smtClean="0"/>
          </a:p>
          <a:p>
            <a:pPr eaLnBrk="1" hangingPunct="1">
              <a:buFont typeface="Wingdings" pitchFamily="2" charset="2"/>
              <a:buNone/>
              <a:defRPr/>
            </a:pPr>
            <a:endParaRPr lang="en-US" dirty="0" smtClean="0"/>
          </a:p>
        </p:txBody>
      </p:sp>
      <p:sp>
        <p:nvSpPr>
          <p:cNvPr id="18434"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20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2000"/>
                                        <p:tgtEl>
                                          <p:spTgt spid="72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Font typeface="Wingdings" pitchFamily="2" charset="2"/>
              <a:buNone/>
            </a:pPr>
            <a:r>
              <a:rPr lang="en-US" smtClean="0"/>
              <a:t>	The total population of the United States can be divided into two broad groups.</a:t>
            </a:r>
          </a:p>
          <a:p>
            <a:pPr>
              <a:buFont typeface="Wingdings" pitchFamily="2" charset="2"/>
              <a:buChar char="Ø"/>
            </a:pPr>
            <a:r>
              <a:rPr lang="en-US" smtClean="0"/>
              <a:t>One group consists of persons who are (1) under 16 years of age, (2) in the armed forces, or (3) institutionalized (in a prison, mental institution, or home for the aged).</a:t>
            </a:r>
          </a:p>
          <a:p>
            <a:pPr>
              <a:buFont typeface="Wingdings" pitchFamily="2" charset="2"/>
              <a:buChar char="Ø"/>
            </a:pPr>
            <a:r>
              <a:rPr lang="en-US" smtClean="0"/>
              <a:t> The second group, which consists of all others in the total population, is called the </a:t>
            </a:r>
            <a:r>
              <a:rPr lang="en-US" i="1" smtClean="0"/>
              <a:t>civilian non-institutional population.</a:t>
            </a:r>
            <a:endParaRPr lang="en-US" smtClean="0"/>
          </a:p>
        </p:txBody>
      </p:sp>
      <p:sp>
        <p:nvSpPr>
          <p:cNvPr id="19458" name="Rectangle 2"/>
          <p:cNvSpPr>
            <a:spLocks noGrp="1" noChangeArrowheads="1"/>
          </p:cNvSpPr>
          <p:nvPr>
            <p:ph type="title"/>
          </p:nvPr>
        </p:nvSpPr>
        <p:spPr>
          <a:ln/>
        </p:spPr>
        <p:txBody>
          <a:bodyPr/>
          <a:lstStyle/>
          <a:p>
            <a:pPr eaLnBrk="1" hangingPunct="1"/>
            <a:r>
              <a:rPr lang="en-US" smtClean="0"/>
              <a:t>Unemployment</a:t>
            </a:r>
          </a:p>
        </p:txBody>
      </p:sp>
      <p:sp>
        <p:nvSpPr>
          <p:cNvPr id="7" name="Rounded Rectangle 6">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 y="1752600"/>
            <a:ext cx="5791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 typeface="Wingdings" pitchFamily="2" charset="2"/>
              <a:buNone/>
            </a:pPr>
            <a:endParaRPr lang="en-US" sz="3200" dirty="0">
              <a:solidFill>
                <a:srgbClr val="993300"/>
              </a:solidFill>
              <a:latin typeface="Palatino Linotype" pitchFamily="18" charset="0"/>
            </a:endParaRPr>
          </a:p>
          <a:p>
            <a:pPr marL="342900" indent="-342900">
              <a:spcBef>
                <a:spcPct val="20000"/>
              </a:spcBef>
              <a:buFont typeface="Wingdings" pitchFamily="2" charset="2"/>
              <a:buChar char="Ø"/>
            </a:pPr>
            <a:r>
              <a:rPr lang="en-US" sz="3200" b="1" dirty="0">
                <a:solidFill>
                  <a:srgbClr val="002060"/>
                </a:solidFill>
                <a:latin typeface="Palatino Linotype" pitchFamily="18" charset="0"/>
                <a:hlinkClick r:id="rId3" action="ppaction://hlinksldjump"/>
              </a:rPr>
              <a:t>Measuring Prices</a:t>
            </a:r>
            <a:endParaRPr lang="en-US" sz="3200" b="1" dirty="0">
              <a:solidFill>
                <a:srgbClr val="002060"/>
              </a:solidFill>
              <a:latin typeface="Palatino Linotype" pitchFamily="18" charset="0"/>
            </a:endParaRPr>
          </a:p>
          <a:p>
            <a:pPr marL="342900" indent="-342900">
              <a:spcBef>
                <a:spcPct val="20000"/>
              </a:spcBef>
              <a:buFont typeface="Wingdings" pitchFamily="2" charset="2"/>
              <a:buChar char="Ø"/>
            </a:pPr>
            <a:r>
              <a:rPr lang="en-US" sz="3200" b="1" dirty="0">
                <a:solidFill>
                  <a:srgbClr val="002060"/>
                </a:solidFill>
                <a:latin typeface="Palatino Linotype" pitchFamily="18" charset="0"/>
                <a:hlinkClick r:id="rId4" action="ppaction://hlinksldjump"/>
              </a:rPr>
              <a:t>Unemployment and Employment</a:t>
            </a:r>
            <a:endParaRPr lang="en-US" sz="3200" b="1" dirty="0">
              <a:solidFill>
                <a:srgbClr val="002060"/>
              </a:solidFill>
              <a:latin typeface="Palatino Linotype" pitchFamily="18" charset="0"/>
            </a:endParaRPr>
          </a:p>
        </p:txBody>
      </p:sp>
      <p:sp>
        <p:nvSpPr>
          <p:cNvPr id="3075" name="Text Box 3"/>
          <p:cNvSpPr txBox="1">
            <a:spLocks noChangeArrowheads="1"/>
          </p:cNvSpPr>
          <p:nvPr/>
        </p:nvSpPr>
        <p:spPr bwMode="auto">
          <a:xfrm>
            <a:off x="990600" y="646113"/>
            <a:ext cx="7010400" cy="708025"/>
          </a:xfrm>
          <a:prstGeom prst="rect">
            <a:avLst/>
          </a:prstGeom>
          <a:noFill/>
          <a:ln w="76200" cmpd="tri">
            <a:solidFill>
              <a:schemeClr val="accent3"/>
            </a:solidFill>
            <a:miter lim="800000"/>
            <a:headEnd/>
            <a:tailEnd/>
          </a:ln>
        </p:spPr>
        <p:txBody>
          <a:bodyPr>
            <a:spAutoFit/>
          </a:bodyPr>
          <a:lstStyle/>
          <a:p>
            <a:pPr algn="ctr">
              <a:defRPr/>
            </a:pPr>
            <a:r>
              <a:rPr lang="en-US" sz="4000" b="1" dirty="0">
                <a:solidFill>
                  <a:srgbClr val="0070C0"/>
                </a:solidFill>
                <a:latin typeface="Palatino Linotype" pitchFamily="18" charset="0"/>
              </a:rPr>
              <a:t>In This Lecture…..</a:t>
            </a:r>
          </a:p>
        </p:txBody>
      </p:sp>
      <p:pic>
        <p:nvPicPr>
          <p:cNvPr id="3076" name="Picture 4" descr="38014_p01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1905000"/>
            <a:ext cx="24511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304800" y="5562600"/>
            <a:ext cx="2805113" cy="466725"/>
          </a:xfrm>
          <a:prstGeom prst="rect">
            <a:avLst/>
          </a:prstGeom>
          <a:solidFill>
            <a:srgbClr val="FFCC66"/>
          </a:solidFill>
          <a:ln w="9525">
            <a:solidFill>
              <a:schemeClr val="accent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C00000"/>
                </a:solidFill>
              </a:rPr>
              <a:t>To select a topic, click on its link above</a:t>
            </a:r>
          </a:p>
        </p:txBody>
      </p:sp>
      <p:sp>
        <p:nvSpPr>
          <p:cNvPr id="7" name="Rectangle 5"/>
          <p:cNvSpPr txBox="1">
            <a:spLocks noChangeArrowheads="1"/>
          </p:cNvSpPr>
          <p:nvPr/>
        </p:nvSpPr>
        <p:spPr>
          <a:xfrm>
            <a:off x="5334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descr="38014_f050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81000" y="1600200"/>
            <a:ext cx="8229600" cy="3657600"/>
          </a:xfrm>
          <a:noFill/>
          <a:ln w="3175">
            <a:solidFill>
              <a:srgbClr val="000000"/>
            </a:solidFill>
            <a:miter lim="800000"/>
            <a:headEnd/>
            <a:tailEnd/>
          </a:ln>
        </p:spPr>
      </p:pic>
      <p:sp>
        <p:nvSpPr>
          <p:cNvPr id="20482" name="Rectangle 2"/>
          <p:cNvSpPr>
            <a:spLocks noGrp="1" noChangeArrowheads="1"/>
          </p:cNvSpPr>
          <p:nvPr>
            <p:ph type="title"/>
          </p:nvPr>
        </p:nvSpPr>
        <p:spPr>
          <a:ln/>
        </p:spPr>
        <p:txBody>
          <a:bodyPr/>
          <a:lstStyle/>
          <a:p>
            <a:pPr eaLnBrk="1" hangingPunct="1"/>
            <a:r>
              <a:rPr lang="en-US" smtClean="0"/>
              <a:t>Who Are the Unemployed?  </a:t>
            </a:r>
          </a:p>
        </p:txBody>
      </p:sp>
      <p:sp>
        <p:nvSpPr>
          <p:cNvPr id="6" name="Rounded Rectangle 5">
            <a:hlinkClick r:id="rId4"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Font typeface="Wingdings" pitchFamily="2" charset="2"/>
              <a:buNone/>
              <a:defRPr/>
            </a:pPr>
            <a:r>
              <a:rPr lang="en-US" dirty="0" smtClean="0"/>
              <a:t>According to the Bureau of Labor Statistics (BLS), employed persons consist of:</a:t>
            </a:r>
          </a:p>
          <a:p>
            <a:pPr>
              <a:buFont typeface="Wingdings" pitchFamily="2" charset="2"/>
              <a:buNone/>
              <a:defRPr/>
            </a:pPr>
            <a:r>
              <a:rPr lang="en-US" dirty="0" smtClean="0"/>
              <a:t>• All persons who did any work for pay or profit during the survey reference week.</a:t>
            </a:r>
          </a:p>
          <a:p>
            <a:pPr>
              <a:buFont typeface="Wingdings" pitchFamily="2" charset="2"/>
              <a:buNone/>
              <a:defRPr/>
            </a:pPr>
            <a:r>
              <a:rPr lang="en-US" dirty="0" smtClean="0"/>
              <a:t>• All persons who did at least 15 hours of unpaid work in a family-operated enterprise.</a:t>
            </a:r>
          </a:p>
          <a:p>
            <a:pPr>
              <a:buFont typeface="Wingdings" pitchFamily="2" charset="2"/>
              <a:buNone/>
              <a:defRPr/>
            </a:pPr>
            <a:r>
              <a:rPr lang="en-US" dirty="0" smtClean="0"/>
              <a:t>• All persons who were temporarily absent from their regular jobs because of illness, vacation, bad weather, industrial dispute, or various personal reasons.</a:t>
            </a:r>
          </a:p>
        </p:txBody>
      </p:sp>
      <p:sp>
        <p:nvSpPr>
          <p:cNvPr id="21506" name="Rectangle 2"/>
          <p:cNvSpPr>
            <a:spLocks noGrp="1" noChangeArrowheads="1"/>
          </p:cNvSpPr>
          <p:nvPr>
            <p:ph type="title"/>
          </p:nvPr>
        </p:nvSpPr>
        <p:spPr>
          <a:ln/>
        </p:spPr>
        <p:txBody>
          <a:bodyPr/>
          <a:lstStyle/>
          <a:p>
            <a:pPr eaLnBrk="1" hangingPunct="1"/>
            <a:r>
              <a:rPr lang="en-US" smtClean="0"/>
              <a:t>Who Are the Employed?  </a:t>
            </a:r>
          </a:p>
        </p:txBody>
      </p:sp>
      <p:sp>
        <p:nvSpPr>
          <p:cNvPr id="7" name="Rounded Rectangle 6">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Font typeface="Wingdings" pitchFamily="2" charset="2"/>
              <a:buNone/>
              <a:defRPr/>
            </a:pPr>
            <a:r>
              <a:rPr lang="en-US" dirty="0" smtClean="0"/>
              <a:t>According to the BLS, unemployed persons consist of:</a:t>
            </a:r>
          </a:p>
          <a:p>
            <a:pPr>
              <a:buFont typeface="Wingdings" pitchFamily="2" charset="2"/>
              <a:buNone/>
              <a:defRPr/>
            </a:pPr>
            <a:r>
              <a:rPr lang="en-US" dirty="0" smtClean="0"/>
              <a:t>• All persons who did not have jobs, who made specific active efforts to find a job during the prior four weeks, and who were available for work.</a:t>
            </a:r>
          </a:p>
          <a:p>
            <a:pPr>
              <a:buFont typeface="Wingdings" pitchFamily="2" charset="2"/>
              <a:buNone/>
              <a:defRPr/>
            </a:pPr>
            <a:r>
              <a:rPr lang="en-US" dirty="0" smtClean="0"/>
              <a:t>• All persons who were not working and who were waiting to be called back to a job from which they had been temporarily laid off.</a:t>
            </a:r>
            <a:endParaRPr lang="en-US" dirty="0"/>
          </a:p>
        </p:txBody>
      </p:sp>
      <p:sp>
        <p:nvSpPr>
          <p:cNvPr id="22530" name="Rectangle 2"/>
          <p:cNvSpPr>
            <a:spLocks noGrp="1" noChangeArrowheads="1"/>
          </p:cNvSpPr>
          <p:nvPr>
            <p:ph type="title"/>
          </p:nvPr>
        </p:nvSpPr>
        <p:spPr>
          <a:ln/>
        </p:spPr>
        <p:txBody>
          <a:bodyPr/>
          <a:lstStyle/>
          <a:p>
            <a:pPr eaLnBrk="1" hangingPunct="1"/>
            <a:r>
              <a:rPr lang="en-US" smtClean="0"/>
              <a:t>Who Are the Unemployed?  </a:t>
            </a:r>
          </a:p>
        </p:txBody>
      </p:sp>
      <p:sp>
        <p:nvSpPr>
          <p:cNvPr id="7" name="Rounded Rectangle 6">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1676400"/>
            <a:ext cx="8229600" cy="4449763"/>
          </a:xfrm>
        </p:spPr>
        <p:txBody>
          <a:bodyPr/>
          <a:lstStyle/>
          <a:p>
            <a:pPr eaLnBrk="1" hangingPunct="1">
              <a:buFont typeface="Wingdings" pitchFamily="2" charset="2"/>
              <a:buNone/>
            </a:pPr>
            <a:r>
              <a:rPr lang="en-US" sz="2800" b="1" dirty="0" smtClean="0"/>
              <a:t>    </a:t>
            </a:r>
            <a:r>
              <a:rPr lang="en-US" b="1" dirty="0" smtClean="0"/>
              <a:t>Unemployment Rate-</a:t>
            </a:r>
            <a:r>
              <a:rPr lang="en-US" dirty="0" smtClean="0"/>
              <a:t>The percentage of the civilian force that is unemployed:</a:t>
            </a:r>
          </a:p>
          <a:p>
            <a:pPr eaLnBrk="1" hangingPunct="1">
              <a:buFont typeface="Wingdings" pitchFamily="2" charset="2"/>
              <a:buNone/>
            </a:pPr>
            <a:endParaRPr lang="en-US" b="1" dirty="0" smtClean="0"/>
          </a:p>
        </p:txBody>
      </p:sp>
      <p:sp>
        <p:nvSpPr>
          <p:cNvPr id="23554" name="Rectangle 2"/>
          <p:cNvSpPr>
            <a:spLocks noGrp="1" noChangeArrowheads="1"/>
          </p:cNvSpPr>
          <p:nvPr>
            <p:ph type="title"/>
          </p:nvPr>
        </p:nvSpPr>
        <p:spPr>
          <a:ln/>
        </p:spPr>
        <p:txBody>
          <a:bodyPr/>
          <a:lstStyle/>
          <a:p>
            <a:pPr eaLnBrk="1" hangingPunct="1"/>
            <a:r>
              <a:rPr lang="en-US" smtClean="0"/>
              <a:t>Unemployment</a:t>
            </a:r>
          </a:p>
        </p:txBody>
      </p:sp>
      <mc:AlternateContent xmlns:mc="http://schemas.openxmlformats.org/markup-compatibility/2006" xmlns:a14="http://schemas.microsoft.com/office/drawing/2010/main">
        <mc:Choice Requires="a14">
          <p:sp>
            <p:nvSpPr>
              <p:cNvPr id="28676" name="Rectangle 4"/>
              <p:cNvSpPr>
                <a:spLocks noChangeArrowheads="1"/>
              </p:cNvSpPr>
              <p:nvPr/>
            </p:nvSpPr>
            <p:spPr bwMode="auto">
              <a:xfrm>
                <a:off x="381000" y="3429000"/>
                <a:ext cx="8534400" cy="794641"/>
              </a:xfrm>
              <a:prstGeom prst="rect">
                <a:avLst/>
              </a:prstGeom>
              <a:noFill/>
              <a:ln w="12700">
                <a:noFill/>
                <a:miter lim="800000"/>
                <a:headEnd/>
                <a:tailEnd/>
              </a:ln>
            </p:spPr>
            <p:txBody>
              <a:bodyPr wrap="square">
                <a:spAutoFit/>
              </a:bodyPr>
              <a:lstStyle/>
              <a:p>
                <a:pPr>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𝑈𝑛𝑒𝑚𝑝𝑙𝑜𝑦𝑚𝑒𝑛𝑡</m:t>
                      </m:r>
                      <m:r>
                        <a:rPr lang="en-US" sz="2400" b="0" i="1" smtClean="0">
                          <a:solidFill>
                            <a:schemeClr val="tx1"/>
                          </a:solidFill>
                          <a:latin typeface="Cambria Math"/>
                        </a:rPr>
                        <m:t> </m:t>
                      </m:r>
                      <m:r>
                        <a:rPr lang="en-US" sz="2400" b="0" i="1" smtClean="0">
                          <a:solidFill>
                            <a:schemeClr val="tx1"/>
                          </a:solidFill>
                          <a:latin typeface="Cambria Math"/>
                        </a:rPr>
                        <m:t>𝑅𝑎𝑡𝑒</m:t>
                      </m:r>
                      <m:r>
                        <a:rPr lang="en-US" sz="2400" b="0" i="1" smtClean="0">
                          <a:solidFill>
                            <a:schemeClr val="tx1"/>
                          </a:solidFill>
                          <a:latin typeface="Cambria Math"/>
                        </a:rPr>
                        <m:t> </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𝑈</m:t>
                          </m:r>
                        </m:e>
                      </m:d>
                      <m:r>
                        <a:rPr lang="en-US" sz="2400" b="0" i="1" smtClean="0">
                          <a:solidFill>
                            <a:schemeClr val="tx1"/>
                          </a:solidFill>
                          <a:latin typeface="Cambria Math"/>
                        </a:rPr>
                        <m:t>= </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a:rPr>
                            <m:t>𝑁𝑢𝑚𝑏𝑒𝑟</m:t>
                          </m:r>
                          <m:r>
                            <a:rPr lang="en-US" sz="2400" b="0" i="1" smtClean="0">
                              <a:solidFill>
                                <a:schemeClr val="tx1"/>
                              </a:solidFill>
                              <a:latin typeface="Cambria Math"/>
                            </a:rPr>
                            <m:t> </m:t>
                          </m:r>
                          <m:r>
                            <a:rPr lang="en-US" sz="2400" b="0" i="1" smtClean="0">
                              <a:solidFill>
                                <a:schemeClr val="tx1"/>
                              </a:solidFill>
                              <a:latin typeface="Cambria Math"/>
                            </a:rPr>
                            <m:t>𝑜𝑓</m:t>
                          </m:r>
                          <m:r>
                            <a:rPr lang="en-US" sz="2400" b="0" i="1" smtClean="0">
                              <a:solidFill>
                                <a:schemeClr val="tx1"/>
                              </a:solidFill>
                              <a:latin typeface="Cambria Math"/>
                            </a:rPr>
                            <m:t> </m:t>
                          </m:r>
                          <m:r>
                            <a:rPr lang="en-US" sz="2400" b="0" i="1" smtClean="0">
                              <a:solidFill>
                                <a:schemeClr val="tx1"/>
                              </a:solidFill>
                              <a:latin typeface="Cambria Math"/>
                            </a:rPr>
                            <m:t>𝑈𝑛𝑒𝑚𝑝𝑙𝑜𝑦𝑒𝑑</m:t>
                          </m:r>
                          <m:r>
                            <a:rPr lang="en-US" sz="2400" b="0" i="1" smtClean="0">
                              <a:solidFill>
                                <a:schemeClr val="tx1"/>
                              </a:solidFill>
                              <a:latin typeface="Cambria Math"/>
                            </a:rPr>
                            <m:t> </m:t>
                          </m:r>
                          <m:r>
                            <a:rPr lang="en-US" sz="2400" b="0" i="1" smtClean="0">
                              <a:solidFill>
                                <a:schemeClr val="tx1"/>
                              </a:solidFill>
                              <a:latin typeface="Cambria Math"/>
                            </a:rPr>
                            <m:t>𝑃𝑒𝑟𝑠𝑜𝑛𝑠</m:t>
                          </m:r>
                        </m:num>
                        <m:den>
                          <m:r>
                            <a:rPr lang="en-US" sz="2400" b="0" i="1" smtClean="0">
                              <a:solidFill>
                                <a:schemeClr val="tx1"/>
                              </a:solidFill>
                              <a:latin typeface="Cambria Math"/>
                            </a:rPr>
                            <m:t>𝐶𝑖𝑣𝑖𝑙𝑖𝑎𝑛</m:t>
                          </m:r>
                          <m:r>
                            <a:rPr lang="en-US" sz="2400" b="0" i="1" smtClean="0">
                              <a:solidFill>
                                <a:schemeClr val="tx1"/>
                              </a:solidFill>
                              <a:latin typeface="Cambria Math"/>
                            </a:rPr>
                            <m:t> </m:t>
                          </m:r>
                          <m:r>
                            <a:rPr lang="en-US" sz="2400" b="0" i="1" smtClean="0">
                              <a:solidFill>
                                <a:schemeClr val="tx1"/>
                              </a:solidFill>
                              <a:latin typeface="Cambria Math"/>
                            </a:rPr>
                            <m:t>𝐿𝑎𝑏𝑜𝑟</m:t>
                          </m:r>
                          <m:r>
                            <a:rPr lang="en-US" sz="2400" b="0" i="1" smtClean="0">
                              <a:solidFill>
                                <a:schemeClr val="tx1"/>
                              </a:solidFill>
                              <a:latin typeface="Cambria Math"/>
                            </a:rPr>
                            <m:t> </m:t>
                          </m:r>
                          <m:r>
                            <a:rPr lang="en-US" sz="2400" b="0" i="1" smtClean="0">
                              <a:solidFill>
                                <a:schemeClr val="tx1"/>
                              </a:solidFill>
                              <a:latin typeface="Cambria Math"/>
                            </a:rPr>
                            <m:t>𝐹𝑜𝑟𝑐𝑒</m:t>
                          </m:r>
                        </m:den>
                      </m:f>
                    </m:oMath>
                  </m:oMathPara>
                </a14:m>
                <a:endParaRPr lang="en-US" sz="3200" dirty="0">
                  <a:solidFill>
                    <a:srgbClr val="0070C0"/>
                  </a:solidFill>
                  <a:latin typeface="Arial" charset="0"/>
                </a:endParaRPr>
              </a:p>
            </p:txBody>
          </p:sp>
        </mc:Choice>
        <mc:Fallback xmlns="">
          <p:sp>
            <p:nvSpPr>
              <p:cNvPr id="28676" name="Rectangle 4"/>
              <p:cNvSpPr>
                <a:spLocks noRot="1" noChangeAspect="1" noMove="1" noResize="1" noEditPoints="1" noAdjustHandles="1" noChangeArrowheads="1" noChangeShapeType="1" noTextEdit="1"/>
              </p:cNvSpPr>
              <p:nvPr/>
            </p:nvSpPr>
            <p:spPr bwMode="auto">
              <a:xfrm>
                <a:off x="381000" y="3429000"/>
                <a:ext cx="8534400" cy="794641"/>
              </a:xfrm>
              <a:prstGeom prst="rect">
                <a:avLst/>
              </a:prstGeom>
              <a:blipFill rotWithShape="1">
                <a:blip r:embed="rId3" cstate="print"/>
                <a:stretch>
                  <a:fillRect/>
                </a:stretch>
              </a:blipFill>
              <a:ln w="12700">
                <a:noFill/>
                <a:miter lim="800000"/>
                <a:headEnd/>
                <a:tailEnd/>
              </a:ln>
            </p:spPr>
            <p:txBody>
              <a:bodyPr/>
              <a:lstStyle/>
              <a:p>
                <a:r>
                  <a:rPr lang="en-US">
                    <a:noFill/>
                  </a:rPr>
                  <a:t> </a:t>
                </a:r>
              </a:p>
            </p:txBody>
          </p:sp>
        </mc:Fallback>
      </mc:AlternateContent>
      <p:sp>
        <p:nvSpPr>
          <p:cNvPr id="7" name="Rounded Rectangle 6">
            <a:hlinkClick r:id="rId4"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fade">
                                      <p:cBhvr>
                                        <p:cTn id="12"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867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09600" y="1600200"/>
            <a:ext cx="8229600" cy="1447800"/>
          </a:xfrm>
        </p:spPr>
        <p:txBody>
          <a:bodyPr>
            <a:normAutofit/>
          </a:bodyPr>
          <a:lstStyle/>
          <a:p>
            <a:pPr eaLnBrk="1" hangingPunct="1">
              <a:buFont typeface="Wingdings" pitchFamily="2" charset="2"/>
              <a:buNone/>
            </a:pPr>
            <a:r>
              <a:rPr lang="en-US" sz="2800" b="1" dirty="0" smtClean="0"/>
              <a:t>    </a:t>
            </a:r>
            <a:r>
              <a:rPr lang="en-US" b="1" dirty="0" smtClean="0"/>
              <a:t>Employment Rate -</a:t>
            </a:r>
            <a:r>
              <a:rPr lang="en-US" dirty="0" smtClean="0"/>
              <a:t>The percentage of the civilian </a:t>
            </a:r>
            <a:r>
              <a:rPr lang="en-US" dirty="0" err="1" smtClean="0"/>
              <a:t>noninstitutional</a:t>
            </a:r>
            <a:r>
              <a:rPr lang="en-US" dirty="0" smtClean="0"/>
              <a:t> population that is employed:</a:t>
            </a:r>
            <a:r>
              <a:rPr lang="en-US" sz="2800" dirty="0" smtClean="0">
                <a:solidFill>
                  <a:schemeClr val="tx1"/>
                </a:solidFill>
                <a:latin typeface="Arial Unicode MS" pitchFamily="34" charset="-128"/>
              </a:rPr>
              <a:t>	</a:t>
            </a:r>
            <a:endParaRPr lang="en-US" sz="2800" dirty="0" smtClean="0">
              <a:solidFill>
                <a:schemeClr val="tx1"/>
              </a:solidFill>
              <a:latin typeface="Arial" pitchFamily="34" charset="0"/>
            </a:endParaRPr>
          </a:p>
          <a:p>
            <a:pPr eaLnBrk="1" hangingPunct="1">
              <a:buFont typeface="Wingdings" pitchFamily="2" charset="2"/>
              <a:buNone/>
            </a:pPr>
            <a:endParaRPr lang="en-US" sz="2800" b="1" dirty="0" smtClean="0">
              <a:solidFill>
                <a:schemeClr val="tx1"/>
              </a:solidFill>
              <a:latin typeface="Arial" pitchFamily="34" charset="0"/>
            </a:endParaRPr>
          </a:p>
        </p:txBody>
      </p:sp>
      <p:sp>
        <p:nvSpPr>
          <p:cNvPr id="24578" name="Rectangle 2"/>
          <p:cNvSpPr>
            <a:spLocks noGrp="1" noChangeArrowheads="1"/>
          </p:cNvSpPr>
          <p:nvPr>
            <p:ph type="title"/>
          </p:nvPr>
        </p:nvSpPr>
        <p:spPr>
          <a:ln/>
        </p:spPr>
        <p:txBody>
          <a:bodyPr/>
          <a:lstStyle/>
          <a:p>
            <a:pPr eaLnBrk="1" hangingPunct="1"/>
            <a:r>
              <a:rPr lang="en-US" smtClean="0"/>
              <a:t>Unemployment</a:t>
            </a:r>
          </a:p>
        </p:txBody>
      </p:sp>
      <p:sp>
        <p:nvSpPr>
          <p:cNvPr id="7" name="Rounded Rectangle 6">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mc:AlternateContent xmlns:mc="http://schemas.openxmlformats.org/markup-compatibility/2006" xmlns:a14="http://schemas.microsoft.com/office/drawing/2010/main">
        <mc:Choice Requires="a14">
          <p:sp>
            <p:nvSpPr>
              <p:cNvPr id="2" name="Rectangle 1"/>
              <p:cNvSpPr/>
              <p:nvPr/>
            </p:nvSpPr>
            <p:spPr>
              <a:xfrm>
                <a:off x="228600" y="3156898"/>
                <a:ext cx="8610600" cy="7293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𝐸𝑚𝑝𝑙𝑜𝑦𝑚𝑒𝑛𝑡</m:t>
                      </m:r>
                      <m:r>
                        <a:rPr lang="en-US" sz="2000" i="1">
                          <a:latin typeface="Cambria Math"/>
                        </a:rPr>
                        <m:t> </m:t>
                      </m:r>
                      <m:r>
                        <a:rPr lang="en-US" sz="2000" i="1">
                          <a:latin typeface="Cambria Math"/>
                        </a:rPr>
                        <m:t>𝑅𝑎𝑡𝑒</m:t>
                      </m:r>
                      <m:r>
                        <a:rPr lang="en-US" sz="2000" i="1">
                          <a:latin typeface="Cambria Math"/>
                        </a:rPr>
                        <m:t> </m:t>
                      </m:r>
                      <m:d>
                        <m:dPr>
                          <m:ctrlPr>
                            <a:rPr lang="en-US" sz="2000" i="1">
                              <a:latin typeface="Cambria Math" panose="02040503050406030204" pitchFamily="18" charset="0"/>
                            </a:rPr>
                          </m:ctrlPr>
                        </m:dPr>
                        <m:e>
                          <m:r>
                            <a:rPr lang="en-US" sz="2000" i="1">
                              <a:latin typeface="Cambria Math"/>
                            </a:rPr>
                            <m:t>𝐸</m:t>
                          </m:r>
                        </m:e>
                      </m:d>
                      <m:r>
                        <a:rPr lang="en-US" sz="2000" i="1">
                          <a:latin typeface="Cambria Math"/>
                        </a:rPr>
                        <m:t>= </m:t>
                      </m:r>
                      <m:f>
                        <m:fPr>
                          <m:ctrlPr>
                            <a:rPr lang="en-US" sz="2000" i="1">
                              <a:latin typeface="Cambria Math" panose="02040503050406030204" pitchFamily="18" charset="0"/>
                            </a:rPr>
                          </m:ctrlPr>
                        </m:fPr>
                        <m:num>
                          <m:r>
                            <a:rPr lang="en-US" sz="2000" i="1">
                              <a:latin typeface="Cambria Math"/>
                            </a:rPr>
                            <m:t>𝑁𝑢𝑚𝑏𝑒𝑟</m:t>
                          </m:r>
                          <m:r>
                            <a:rPr lang="en-US" sz="2000" i="1">
                              <a:latin typeface="Cambria Math"/>
                            </a:rPr>
                            <m:t> </m:t>
                          </m:r>
                          <m:r>
                            <a:rPr lang="en-US" sz="2000" i="1">
                              <a:latin typeface="Cambria Math"/>
                            </a:rPr>
                            <m:t>𝑜𝑓</m:t>
                          </m:r>
                          <m:r>
                            <a:rPr lang="en-US" sz="2000" i="1">
                              <a:latin typeface="Cambria Math"/>
                            </a:rPr>
                            <m:t> </m:t>
                          </m:r>
                          <m:r>
                            <a:rPr lang="en-US" sz="2000" i="1">
                              <a:latin typeface="Cambria Math"/>
                            </a:rPr>
                            <m:t>𝐸𝑚𝑝𝑙𝑜𝑦𝑒𝑑</m:t>
                          </m:r>
                          <m:r>
                            <a:rPr lang="en-US" sz="2000" i="1">
                              <a:latin typeface="Cambria Math"/>
                            </a:rPr>
                            <m:t> </m:t>
                          </m:r>
                          <m:r>
                            <a:rPr lang="en-US" sz="2000" i="1">
                              <a:latin typeface="Cambria Math"/>
                            </a:rPr>
                            <m:t>𝑃𝑒𝑟𝑠𝑜𝑛𝑠</m:t>
                          </m:r>
                        </m:num>
                        <m:den>
                          <m:r>
                            <a:rPr lang="en-US" sz="2000" i="1">
                              <a:latin typeface="Cambria Math"/>
                            </a:rPr>
                            <m:t>𝐶𝑖𝑣𝑖𝑙𝑖𝑎𝑛</m:t>
                          </m:r>
                          <m:r>
                            <a:rPr lang="en-US" sz="2000" i="1">
                              <a:latin typeface="Cambria Math"/>
                            </a:rPr>
                            <m:t> </m:t>
                          </m:r>
                          <m:r>
                            <a:rPr lang="en-US" sz="2000" i="1">
                              <a:latin typeface="Cambria Math"/>
                            </a:rPr>
                            <m:t>𝑁𝑜𝑛𝑖𝑛𝑠𝑡𝑖𝑡𝑢𝑡𝑖𝑜𝑛𝑎𝑙</m:t>
                          </m:r>
                          <m:r>
                            <a:rPr lang="en-US" sz="2000" i="1">
                              <a:latin typeface="Cambria Math"/>
                            </a:rPr>
                            <m:t> </m:t>
                          </m:r>
                          <m:r>
                            <a:rPr lang="en-US" sz="2000" i="1">
                              <a:latin typeface="Cambria Math"/>
                            </a:rPr>
                            <m:t>𝑃𝑜𝑝𝑢𝑙𝑎𝑡𝑖𝑜𝑛</m:t>
                          </m:r>
                          <m:r>
                            <a:rPr lang="en-US" sz="2000" i="1">
                              <a:latin typeface="Cambria Math"/>
                            </a:rPr>
                            <m:t> </m:t>
                          </m:r>
                        </m:den>
                      </m:f>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228600" y="3156898"/>
                <a:ext cx="8610600" cy="729302"/>
              </a:xfrm>
              <a:prstGeom prst="rect">
                <a:avLst/>
              </a:prstGeom>
              <a:blipFill rotWithShape="1">
                <a:blip r:embed="rId4" cstate="print"/>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ln/>
        </p:spPr>
        <p:txBody>
          <a:bodyPr/>
          <a:lstStyle/>
          <a:p>
            <a:pPr eaLnBrk="1" hangingPunct="1"/>
            <a:r>
              <a:rPr lang="en-US" smtClean="0"/>
              <a:t>Labor Force Participation Rate</a:t>
            </a:r>
          </a:p>
        </p:txBody>
      </p:sp>
      <p:sp>
        <p:nvSpPr>
          <p:cNvPr id="25603" name="Rectangle 4"/>
          <p:cNvSpPr>
            <a:spLocks noChangeArrowheads="1"/>
          </p:cNvSpPr>
          <p:nvPr/>
        </p:nvSpPr>
        <p:spPr bwMode="auto">
          <a:xfrm>
            <a:off x="457200" y="1752600"/>
            <a:ext cx="845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a:solidFill>
                  <a:srgbClr val="002060"/>
                </a:solidFill>
                <a:latin typeface="Palatino Linotype" pitchFamily="18" charset="0"/>
              </a:rPr>
              <a:t>Labor force participation rate</a:t>
            </a:r>
            <a:r>
              <a:rPr lang="en-US" dirty="0">
                <a:solidFill>
                  <a:srgbClr val="002060"/>
                </a:solidFill>
              </a:rPr>
              <a:t> - </a:t>
            </a:r>
            <a:r>
              <a:rPr lang="en-US" sz="3200" dirty="0">
                <a:solidFill>
                  <a:srgbClr val="002060"/>
                </a:solidFill>
                <a:latin typeface="Palatino Linotype" pitchFamily="18" charset="0"/>
              </a:rPr>
              <a:t>The percentage of the civilian non-institutional population that is in the civilian labor force: </a:t>
            </a:r>
          </a:p>
        </p:txBody>
      </p:sp>
      <p:sp>
        <p:nvSpPr>
          <p:cNvPr id="7" name="Rounded Rectangle 6">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mc:AlternateContent xmlns:mc="http://schemas.openxmlformats.org/markup-compatibility/2006" xmlns:a14="http://schemas.microsoft.com/office/drawing/2010/main">
        <mc:Choice Requires="a14">
          <p:sp>
            <p:nvSpPr>
              <p:cNvPr id="9" name="Rectangle 8"/>
              <p:cNvSpPr/>
              <p:nvPr/>
            </p:nvSpPr>
            <p:spPr>
              <a:xfrm>
                <a:off x="76200" y="3810000"/>
                <a:ext cx="9067800" cy="6649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𝐿𝑎𝑏𝑜𝑟</m:t>
                      </m:r>
                      <m:r>
                        <a:rPr lang="en-US" b="0" i="1" smtClean="0">
                          <a:latin typeface="Cambria Math"/>
                        </a:rPr>
                        <m:t> </m:t>
                      </m:r>
                      <m:r>
                        <a:rPr lang="en-US" b="0" i="1" smtClean="0">
                          <a:latin typeface="Cambria Math"/>
                        </a:rPr>
                        <m:t>𝐹𝑜𝑟𝑐𝑒</m:t>
                      </m:r>
                      <m:r>
                        <a:rPr lang="en-US" b="0" i="1" smtClean="0">
                          <a:latin typeface="Cambria Math"/>
                        </a:rPr>
                        <m:t> </m:t>
                      </m:r>
                      <m:r>
                        <a:rPr lang="en-US" b="0" i="1" smtClean="0">
                          <a:latin typeface="Cambria Math"/>
                        </a:rPr>
                        <m:t>𝑃𝑎𝑟𝑡𝑖𝑐𝑖𝑝𝑎𝑡𝑖𝑜𝑛</m:t>
                      </m:r>
                      <m:r>
                        <a:rPr lang="en-US" b="0" i="1" smtClean="0">
                          <a:latin typeface="Cambria Math"/>
                        </a:rPr>
                        <m:t> </m:t>
                      </m:r>
                      <m:r>
                        <a:rPr lang="en-US" b="0" i="1" smtClean="0">
                          <a:latin typeface="Cambria Math"/>
                        </a:rPr>
                        <m:t>𝑅𝑎𝑡𝑒</m:t>
                      </m:r>
                      <m:r>
                        <a:rPr lang="en-US" b="0" i="1" smtClean="0">
                          <a:latin typeface="Cambria Math"/>
                        </a:rPr>
                        <m:t> (</m:t>
                      </m:r>
                      <m:r>
                        <a:rPr lang="en-US" b="0" i="1" smtClean="0">
                          <a:latin typeface="Cambria Math"/>
                        </a:rPr>
                        <m:t>𝐿𝐹𝑃𝑅</m:t>
                      </m:r>
                      <m:r>
                        <a:rPr lang="en-US" b="0" i="1" smtClean="0">
                          <a:latin typeface="Cambria Math"/>
                        </a:rPr>
                        <m:t>)= </m:t>
                      </m:r>
                      <m:f>
                        <m:fPr>
                          <m:ctrlPr>
                            <a:rPr lang="en-US" i="1">
                              <a:latin typeface="Cambria Math" panose="02040503050406030204" pitchFamily="18" charset="0"/>
                            </a:rPr>
                          </m:ctrlPr>
                        </m:fPr>
                        <m:num>
                          <m:r>
                            <a:rPr lang="en-US" b="0" i="1" smtClean="0">
                              <a:latin typeface="Cambria Math"/>
                            </a:rPr>
                            <m:t>𝐶𝑖𝑣𝑖𝑙𝑖𝑎𝑛</m:t>
                          </m:r>
                          <m:r>
                            <a:rPr lang="en-US" b="0" i="1" smtClean="0">
                              <a:latin typeface="Cambria Math"/>
                            </a:rPr>
                            <m:t> </m:t>
                          </m:r>
                          <m:r>
                            <a:rPr lang="en-US" b="0" i="1" smtClean="0">
                              <a:latin typeface="Cambria Math"/>
                            </a:rPr>
                            <m:t>𝐿𝑎𝑏𝑜𝑟</m:t>
                          </m:r>
                          <m:r>
                            <a:rPr lang="en-US" b="0" i="1" smtClean="0">
                              <a:latin typeface="Cambria Math"/>
                            </a:rPr>
                            <m:t> </m:t>
                          </m:r>
                          <m:r>
                            <a:rPr lang="en-US" b="0" i="1" smtClean="0">
                              <a:latin typeface="Cambria Math"/>
                            </a:rPr>
                            <m:t>𝐹𝑜𝑟𝑐𝑒</m:t>
                          </m:r>
                        </m:num>
                        <m:den>
                          <m:r>
                            <a:rPr lang="en-US" i="1">
                              <a:latin typeface="Cambria Math"/>
                            </a:rPr>
                            <m:t>𝐶𝑖𝑣𝑖𝑙𝑖𝑎𝑛</m:t>
                          </m:r>
                          <m:r>
                            <a:rPr lang="en-US" i="1">
                              <a:latin typeface="Cambria Math"/>
                            </a:rPr>
                            <m:t> </m:t>
                          </m:r>
                          <m:r>
                            <a:rPr lang="en-US" i="1">
                              <a:latin typeface="Cambria Math"/>
                            </a:rPr>
                            <m:t>𝑁𝑜𝑛𝑖𝑛𝑠𝑡𝑖𝑡𝑢𝑡𝑖𝑜𝑛𝑎𝑙</m:t>
                          </m:r>
                          <m:r>
                            <a:rPr lang="en-US" i="1">
                              <a:latin typeface="Cambria Math"/>
                            </a:rPr>
                            <m:t> </m:t>
                          </m:r>
                          <m:r>
                            <a:rPr lang="en-US" i="1">
                              <a:latin typeface="Cambria Math"/>
                            </a:rPr>
                            <m:t>𝑃𝑜𝑝𝑢𝑙𝑎𝑡𝑖𝑜𝑛</m:t>
                          </m:r>
                          <m:r>
                            <a:rPr lang="en-US" i="1">
                              <a:latin typeface="Cambria Math"/>
                            </a:rPr>
                            <m:t> </m:t>
                          </m:r>
                        </m:den>
                      </m:f>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76200" y="3810000"/>
                <a:ext cx="9067800" cy="664926"/>
              </a:xfrm>
              <a:prstGeom prst="rect">
                <a:avLst/>
              </a:prstGeom>
              <a:blipFill rotWithShape="1">
                <a:blip r:embed="rId4" cstate="print"/>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20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Many people mistakenly think that if the unemployment rate is, say, 7%, the employment rate must be 93%. Their assumption is that the unemployment rate plus the employment rate must equal 100 percent. But the unemployment and employment rates do not add up to 100%, because the denominator of the unemployment rate is not the same as the denominator of the employment rate. </a:t>
            </a:r>
          </a:p>
          <a:p>
            <a:r>
              <a:rPr lang="en-US" dirty="0" smtClean="0"/>
              <a:t>The unemployment rate is a percentage of the civilian labor force</a:t>
            </a:r>
          </a:p>
          <a:p>
            <a:r>
              <a:rPr lang="en-US" dirty="0" smtClean="0"/>
              <a:t>The employment rate is a percentage of the civilian </a:t>
            </a:r>
            <a:r>
              <a:rPr lang="en-US" dirty="0" err="1" smtClean="0"/>
              <a:t>noninstitutional</a:t>
            </a:r>
            <a:r>
              <a:rPr lang="en-US" dirty="0" smtClean="0"/>
              <a:t> population, which is a larger number than the civilian labor force. </a:t>
            </a:r>
            <a:endParaRPr lang="en-US" dirty="0"/>
          </a:p>
        </p:txBody>
      </p:sp>
      <p:sp>
        <p:nvSpPr>
          <p:cNvPr id="4" name="Title 3"/>
          <p:cNvSpPr>
            <a:spLocks noGrp="1"/>
          </p:cNvSpPr>
          <p:nvPr>
            <p:ph type="title"/>
          </p:nvPr>
        </p:nvSpPr>
        <p:spPr/>
        <p:txBody>
          <a:bodyPr>
            <a:normAutofit fontScale="90000"/>
          </a:bodyPr>
          <a:lstStyle/>
          <a:p>
            <a:r>
              <a:rPr lang="en-US" dirty="0" smtClean="0"/>
              <a:t>Common Misconceptions about Unemployment	</a:t>
            </a:r>
            <a:endParaRPr lang="en-US" dirty="0"/>
          </a:p>
        </p:txBody>
      </p:sp>
      <p:sp>
        <p:nvSpPr>
          <p:cNvPr id="5" name="Rounded Rectangle 4">
            <a:hlinkClick r:id="rId2"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2"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extLst>
      <p:ext uri="{BB962C8B-B14F-4D97-AF65-F5344CB8AC3E}">
        <p14:creationId xmlns:p14="http://schemas.microsoft.com/office/powerpoint/2010/main" val="15032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0" y="1371600"/>
            <a:ext cx="9144000" cy="5105400"/>
          </a:xfrm>
        </p:spPr>
        <p:txBody>
          <a:bodyPr/>
          <a:lstStyle/>
          <a:p>
            <a:pPr eaLnBrk="1" hangingPunct="1">
              <a:buFont typeface="Wingdings" pitchFamily="2" charset="2"/>
              <a:buChar char="Ø"/>
            </a:pPr>
            <a:r>
              <a:rPr lang="en-US" sz="2800" b="1" smtClean="0"/>
              <a:t>Job loser. </a:t>
            </a:r>
            <a:r>
              <a:rPr lang="en-US" sz="2800" smtClean="0"/>
              <a:t>This is a person who was employed in the civilian labor force and was either fired or laid off. </a:t>
            </a:r>
          </a:p>
          <a:p>
            <a:pPr eaLnBrk="1" hangingPunct="1">
              <a:buFont typeface="Wingdings" pitchFamily="2" charset="2"/>
              <a:buChar char="Ø"/>
            </a:pPr>
            <a:r>
              <a:rPr lang="en-US" sz="2800" b="1" smtClean="0"/>
              <a:t>Job leaver. </a:t>
            </a:r>
            <a:r>
              <a:rPr lang="en-US" sz="2800" smtClean="0"/>
              <a:t>This is a person employed in the civilian labor force who quits his or her job. </a:t>
            </a:r>
          </a:p>
          <a:p>
            <a:pPr eaLnBrk="1" hangingPunct="1">
              <a:buFont typeface="Wingdings" pitchFamily="2" charset="2"/>
              <a:buChar char="Ø"/>
            </a:pPr>
            <a:r>
              <a:rPr lang="en-US" sz="2800" b="1" smtClean="0"/>
              <a:t>Reentrant. </a:t>
            </a:r>
            <a:r>
              <a:rPr lang="en-US" sz="2800" smtClean="0"/>
              <a:t>This is a person who was previously employed, hasn’t worked for some time, and is currently reentering the labor force.</a:t>
            </a:r>
          </a:p>
          <a:p>
            <a:pPr eaLnBrk="1" hangingPunct="1">
              <a:buFont typeface="Wingdings" pitchFamily="2" charset="2"/>
              <a:buChar char="Ø"/>
            </a:pPr>
            <a:r>
              <a:rPr lang="en-US" sz="2800" b="1" smtClean="0"/>
              <a:t>New entrant. </a:t>
            </a:r>
            <a:r>
              <a:rPr lang="en-US" sz="2800" smtClean="0"/>
              <a:t>This is a person who has never held a full-time job for two weeks or longer and is now in the civilian labor force looking for a job.</a:t>
            </a:r>
          </a:p>
        </p:txBody>
      </p:sp>
      <p:sp>
        <p:nvSpPr>
          <p:cNvPr id="26626" name="Rectangle 2"/>
          <p:cNvSpPr>
            <a:spLocks noGrp="1" noChangeArrowheads="1"/>
          </p:cNvSpPr>
          <p:nvPr>
            <p:ph type="title"/>
          </p:nvPr>
        </p:nvSpPr>
        <p:spPr>
          <a:xfrm>
            <a:off x="457200" y="228600"/>
            <a:ext cx="8229600" cy="914400"/>
          </a:xfrm>
          <a:ln/>
        </p:spPr>
        <p:txBody>
          <a:bodyPr/>
          <a:lstStyle/>
          <a:p>
            <a:pPr eaLnBrk="1" hangingPunct="1"/>
            <a:r>
              <a:rPr lang="en-US" dirty="0" smtClean="0"/>
              <a:t>Who are the Unemployed?</a:t>
            </a:r>
          </a:p>
        </p:txBody>
      </p:sp>
      <p:sp>
        <p:nvSpPr>
          <p:cNvPr id="6" name="Rounded Rectangle 5">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20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fade">
                                      <p:cBhvr>
                                        <p:cTn id="12" dur="2000"/>
                                        <p:tgtEl>
                                          <p:spTgt spid="74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fade">
                                      <p:cBhvr>
                                        <p:cTn id="17" dur="2000"/>
                                        <p:tgtEl>
                                          <p:spTgt spid="74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fade">
                                      <p:cBhvr>
                                        <p:cTn id="22" dur="2000"/>
                                        <p:tgtEl>
                                          <p:spTgt spid="74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0" y="1371600"/>
            <a:ext cx="9144000" cy="5105400"/>
          </a:xfrm>
        </p:spPr>
        <p:txBody>
          <a:bodyPr/>
          <a:lstStyle/>
          <a:p>
            <a:pPr eaLnBrk="1" hangingPunct="1">
              <a:buFont typeface="Wingdings" pitchFamily="2" charset="2"/>
              <a:buChar char="Ø"/>
            </a:pPr>
            <a:r>
              <a:rPr lang="en-US" sz="2800" smtClean="0"/>
              <a:t>They are former workers who are not actively looking for work and are not waiting to be called back to a job or to report for a job.</a:t>
            </a:r>
          </a:p>
          <a:p>
            <a:pPr eaLnBrk="1" hangingPunct="1">
              <a:buFont typeface="Wingdings" pitchFamily="2" charset="2"/>
              <a:buChar char="Ø"/>
            </a:pPr>
            <a:r>
              <a:rPr lang="en-US" sz="2800" smtClean="0"/>
              <a:t>Discouraged workers are not counted as unemployed workers</a:t>
            </a:r>
          </a:p>
          <a:p>
            <a:pPr eaLnBrk="1" hangingPunct="1">
              <a:buFont typeface="Wingdings" pitchFamily="2" charset="2"/>
              <a:buChar char="Ø"/>
            </a:pPr>
            <a:endParaRPr lang="en-US" sz="2800" smtClean="0"/>
          </a:p>
        </p:txBody>
      </p:sp>
      <p:sp>
        <p:nvSpPr>
          <p:cNvPr id="27650" name="Rectangle 2"/>
          <p:cNvSpPr>
            <a:spLocks noGrp="1" noChangeArrowheads="1"/>
          </p:cNvSpPr>
          <p:nvPr>
            <p:ph type="title"/>
          </p:nvPr>
        </p:nvSpPr>
        <p:spPr>
          <a:xfrm>
            <a:off x="457200" y="228600"/>
            <a:ext cx="8229600" cy="914400"/>
          </a:xfrm>
          <a:ln/>
        </p:spPr>
        <p:txBody>
          <a:bodyPr/>
          <a:lstStyle/>
          <a:p>
            <a:pPr eaLnBrk="1" hangingPunct="1"/>
            <a:r>
              <a:rPr lang="en-US" smtClean="0"/>
              <a:t>Discouraged Workers</a:t>
            </a:r>
          </a:p>
        </p:txBody>
      </p:sp>
      <p:pic>
        <p:nvPicPr>
          <p:cNvPr id="27653" name="Picture 3" descr="C:\Documents and Settings\p.schneiderman\Local Settings\Temporary Internet Files\Content.IE5\JLLXH6V2\MP9004421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4038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2000"/>
                                        <p:tgtEl>
                                          <p:spTgt spid="74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fade">
                                      <p:cBhvr>
                                        <p:cTn id="12" dur="2000"/>
                                        <p:tgtEl>
                                          <p:spTgt spid="747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1295400"/>
            <a:ext cx="9144000" cy="4038600"/>
          </a:xfrm>
          <a:noFill/>
        </p:spPr>
      </p:pic>
      <p:sp>
        <p:nvSpPr>
          <p:cNvPr id="28674" name="Rectangle 2"/>
          <p:cNvSpPr>
            <a:spLocks noGrp="1" noChangeArrowheads="1"/>
          </p:cNvSpPr>
          <p:nvPr>
            <p:ph type="title"/>
          </p:nvPr>
        </p:nvSpPr>
        <p:spPr>
          <a:xfrm>
            <a:off x="457200" y="228600"/>
            <a:ext cx="8229600" cy="914400"/>
          </a:xfrm>
          <a:ln/>
        </p:spPr>
        <p:txBody>
          <a:bodyPr/>
          <a:lstStyle/>
          <a:p>
            <a:pPr eaLnBrk="1" hangingPunct="1"/>
            <a:r>
              <a:rPr lang="en-US" smtClean="0"/>
              <a:t>Unemployment Rates</a:t>
            </a:r>
          </a:p>
        </p:txBody>
      </p:sp>
      <p:sp>
        <p:nvSpPr>
          <p:cNvPr id="6" name="Rounded Rectangle 5">
            <a:hlinkClick r:id="rId4"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eaLnBrk="1" hangingPunct="1">
              <a:buFont typeface="Wingdings" pitchFamily="2" charset="2"/>
              <a:buChar char="Ø"/>
            </a:pPr>
            <a:r>
              <a:rPr lang="en-US" smtClean="0"/>
              <a:t>High inflation rate</a:t>
            </a:r>
          </a:p>
          <a:p>
            <a:pPr eaLnBrk="1" hangingPunct="1">
              <a:buFont typeface="Wingdings" pitchFamily="2" charset="2"/>
              <a:buChar char="Ø"/>
            </a:pPr>
            <a:r>
              <a:rPr lang="en-US" smtClean="0"/>
              <a:t>High unemployment rate</a:t>
            </a:r>
          </a:p>
          <a:p>
            <a:pPr eaLnBrk="1" hangingPunct="1">
              <a:buFont typeface="Wingdings" pitchFamily="2" charset="2"/>
              <a:buChar char="Ø"/>
            </a:pPr>
            <a:r>
              <a:rPr lang="en-US" smtClean="0"/>
              <a:t>High interest rates</a:t>
            </a:r>
          </a:p>
          <a:p>
            <a:pPr eaLnBrk="1" hangingPunct="1">
              <a:buFont typeface="Wingdings" pitchFamily="2" charset="2"/>
              <a:buChar char="Ø"/>
            </a:pPr>
            <a:r>
              <a:rPr lang="en-US" smtClean="0"/>
              <a:t>Low economic growth or stagnation</a:t>
            </a:r>
          </a:p>
          <a:p>
            <a:pPr eaLnBrk="1" hangingPunct="1">
              <a:buFont typeface="Wingdings" pitchFamily="2" charset="2"/>
              <a:buNone/>
            </a:pPr>
            <a:endParaRPr lang="en-US" smtClean="0"/>
          </a:p>
        </p:txBody>
      </p:sp>
      <p:sp>
        <p:nvSpPr>
          <p:cNvPr id="4098" name="Rectangle 2"/>
          <p:cNvSpPr>
            <a:spLocks noGrp="1" noChangeArrowheads="1"/>
          </p:cNvSpPr>
          <p:nvPr>
            <p:ph type="title"/>
          </p:nvPr>
        </p:nvSpPr>
        <p:spPr>
          <a:ln/>
        </p:spPr>
        <p:txBody>
          <a:bodyPr/>
          <a:lstStyle/>
          <a:p>
            <a:pPr eaLnBrk="1" hangingPunct="1"/>
            <a:r>
              <a:rPr lang="en-US" smtClean="0"/>
              <a:t>Macroeconomic Problems</a:t>
            </a:r>
          </a:p>
        </p:txBody>
      </p:sp>
      <p:pic>
        <p:nvPicPr>
          <p:cNvPr id="5124" name="Picture 7" descr="MPj03419810000[1]"/>
          <p:cNvPicPr>
            <a:picLocks noChangeAspect="1" noChangeArrowheads="1"/>
          </p:cNvPicPr>
          <p:nvPr/>
        </p:nvPicPr>
        <p:blipFill>
          <a:blip r:embed="rId3" cstate="print"/>
          <a:srcRect/>
          <a:stretch>
            <a:fillRect/>
          </a:stretch>
        </p:blipFill>
        <p:spPr bwMode="auto">
          <a:xfrm>
            <a:off x="2667000" y="3886200"/>
            <a:ext cx="3200400" cy="2284413"/>
          </a:xfrm>
          <a:prstGeom prst="rect">
            <a:avLst/>
          </a:prstGeom>
          <a:noFill/>
          <a:ln w="12700">
            <a:solidFill>
              <a:schemeClr val="accent4"/>
            </a:solidFill>
            <a:miter lim="800000"/>
            <a:headEnd/>
            <a:tailEnd/>
          </a:ln>
        </p:spPr>
      </p:pic>
      <p:sp>
        <p:nvSpPr>
          <p:cNvPr id="5" name="Rounded Rectangle 4">
            <a:hlinkClick r:id="rId4"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20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81000" y="1828800"/>
            <a:ext cx="4191000" cy="4114800"/>
          </a:xfrm>
        </p:spPr>
        <p:txBody>
          <a:bodyPr/>
          <a:lstStyle/>
          <a:p>
            <a:pPr eaLnBrk="1" hangingPunct="1">
              <a:buFont typeface="Wingdings" pitchFamily="2" charset="2"/>
              <a:buNone/>
            </a:pPr>
            <a:r>
              <a:rPr lang="en-US" sz="2600" dirty="0" smtClean="0"/>
              <a:t>    </a:t>
            </a:r>
            <a:r>
              <a:rPr lang="en-US" sz="2800" dirty="0" smtClean="0"/>
              <a:t>Unemployment due to the natural “frictions” of the economy, which is caused by changing market conditions and is represented by qualified individuals with transferable skills who change jobs.</a:t>
            </a:r>
            <a:endParaRPr lang="en-US" sz="2800" b="1" dirty="0" smtClean="0"/>
          </a:p>
        </p:txBody>
      </p:sp>
      <p:sp>
        <p:nvSpPr>
          <p:cNvPr id="29698" name="Rectangle 2"/>
          <p:cNvSpPr>
            <a:spLocks noGrp="1" noChangeArrowheads="1"/>
          </p:cNvSpPr>
          <p:nvPr>
            <p:ph type="title"/>
          </p:nvPr>
        </p:nvSpPr>
        <p:spPr>
          <a:ln/>
        </p:spPr>
        <p:txBody>
          <a:bodyPr/>
          <a:lstStyle/>
          <a:p>
            <a:pPr eaLnBrk="1" hangingPunct="1"/>
            <a:r>
              <a:rPr lang="en-US" sz="3900" smtClean="0"/>
              <a:t>Frictional Unemployment</a:t>
            </a:r>
            <a:endParaRPr lang="en-US" smtClean="0"/>
          </a:p>
        </p:txBody>
      </p:sp>
      <p:pic>
        <p:nvPicPr>
          <p:cNvPr id="29700" name="Picture 4" descr="MPj040036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676400"/>
            <a:ext cx="2997200" cy="4495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1600200"/>
            <a:ext cx="4114800" cy="4525963"/>
          </a:xfrm>
        </p:spPr>
        <p:txBody>
          <a:bodyPr/>
          <a:lstStyle/>
          <a:p>
            <a:pPr eaLnBrk="1" hangingPunct="1">
              <a:buFont typeface="Wingdings" pitchFamily="2" charset="2"/>
              <a:buNone/>
            </a:pPr>
            <a:r>
              <a:rPr lang="en-US" sz="2600" dirty="0" smtClean="0"/>
              <a:t>    </a:t>
            </a:r>
            <a:r>
              <a:rPr lang="en-US" dirty="0" smtClean="0"/>
              <a:t>Unemployment due to structural changes in the economy that eliminate some jobs and create other jobs for which the unemployed are unqualified.</a:t>
            </a:r>
          </a:p>
          <a:p>
            <a:pPr eaLnBrk="1" hangingPunct="1">
              <a:buFont typeface="Wingdings" pitchFamily="2" charset="2"/>
              <a:buNone/>
            </a:pPr>
            <a:endParaRPr lang="en-US" dirty="0" smtClean="0"/>
          </a:p>
        </p:txBody>
      </p:sp>
      <p:sp>
        <p:nvSpPr>
          <p:cNvPr id="30722" name="Rectangle 2"/>
          <p:cNvSpPr>
            <a:spLocks noGrp="1" noChangeArrowheads="1"/>
          </p:cNvSpPr>
          <p:nvPr>
            <p:ph type="title"/>
          </p:nvPr>
        </p:nvSpPr>
        <p:spPr>
          <a:ln/>
        </p:spPr>
        <p:txBody>
          <a:bodyPr/>
          <a:lstStyle/>
          <a:p>
            <a:pPr eaLnBrk="1" hangingPunct="1"/>
            <a:r>
              <a:rPr lang="en-US" sz="3900" smtClean="0"/>
              <a:t>Structural Unemployment</a:t>
            </a:r>
          </a:p>
        </p:txBody>
      </p:sp>
      <p:pic>
        <p:nvPicPr>
          <p:cNvPr id="30724" name="Picture 4" descr="MPPH01881J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600200"/>
            <a:ext cx="3027363" cy="4572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20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457200" y="1600200"/>
            <a:ext cx="8229600" cy="3429000"/>
          </a:xfrm>
        </p:spPr>
        <p:txBody>
          <a:bodyPr/>
          <a:lstStyle/>
          <a:p>
            <a:pPr eaLnBrk="1" hangingPunct="1">
              <a:buFont typeface="Wingdings" pitchFamily="2" charset="2"/>
              <a:buNone/>
            </a:pPr>
            <a:r>
              <a:rPr lang="en-US" smtClean="0"/>
              <a:t>   Unemployment caused by frictional and structural factors in the economy.</a:t>
            </a:r>
          </a:p>
          <a:p>
            <a:pPr eaLnBrk="1" hangingPunct="1">
              <a:buFont typeface="Wingdings" pitchFamily="2" charset="2"/>
              <a:buNone/>
            </a:pPr>
            <a:endParaRPr lang="en-US" sz="2000" smtClean="0"/>
          </a:p>
          <a:p>
            <a:pPr eaLnBrk="1" hangingPunct="1">
              <a:buFont typeface="Wingdings" pitchFamily="2" charset="2"/>
              <a:buNone/>
            </a:pPr>
            <a:r>
              <a:rPr lang="en-US" smtClean="0"/>
              <a:t>   Natural unemployment rate = Frictional unemployment rate + Structural unemployment rate.</a:t>
            </a:r>
            <a:endParaRPr lang="en-US" b="1" smtClean="0"/>
          </a:p>
          <a:p>
            <a:pPr eaLnBrk="1" hangingPunct="1">
              <a:buFont typeface="Wingdings" pitchFamily="2" charset="2"/>
              <a:buNone/>
            </a:pPr>
            <a:endParaRPr lang="en-US" smtClean="0"/>
          </a:p>
        </p:txBody>
      </p:sp>
      <p:sp>
        <p:nvSpPr>
          <p:cNvPr id="31746" name="Rectangle 2"/>
          <p:cNvSpPr>
            <a:spLocks noGrp="1" noChangeArrowheads="1"/>
          </p:cNvSpPr>
          <p:nvPr>
            <p:ph type="title"/>
          </p:nvPr>
        </p:nvSpPr>
        <p:spPr>
          <a:ln/>
        </p:spPr>
        <p:txBody>
          <a:bodyPr/>
          <a:lstStyle/>
          <a:p>
            <a:pPr eaLnBrk="1" hangingPunct="1"/>
            <a:r>
              <a:rPr lang="en-US" smtClean="0"/>
              <a:t>Natural Unemployment</a:t>
            </a:r>
          </a:p>
        </p:txBody>
      </p:sp>
      <p:sp>
        <p:nvSpPr>
          <p:cNvPr id="6" name="Rounded Rectangle 5">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fade">
                                      <p:cBhvr>
                                        <p:cTn id="7" dur="2000"/>
                                        <p:tgtEl>
                                          <p:spTgt spid="93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3187">
                                            <p:txEl>
                                              <p:pRg st="2" end="2"/>
                                            </p:txEl>
                                          </p:spTgt>
                                        </p:tgtEl>
                                        <p:attrNameLst>
                                          <p:attrName>style.visibility</p:attrName>
                                        </p:attrNameLst>
                                      </p:cBhvr>
                                      <p:to>
                                        <p:strVal val="visible"/>
                                      </p:to>
                                    </p:set>
                                    <p:animEffect transition="in" filter="fade">
                                      <p:cBhvr>
                                        <p:cTn id="12" dur="20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57200" y="1981200"/>
            <a:ext cx="7620000" cy="2057400"/>
          </a:xfrm>
        </p:spPr>
        <p:txBody>
          <a:bodyPr/>
          <a:lstStyle/>
          <a:p>
            <a:pPr eaLnBrk="1" hangingPunct="1">
              <a:buFont typeface="Wingdings" pitchFamily="2" charset="2"/>
              <a:buNone/>
            </a:pPr>
            <a:r>
              <a:rPr lang="en-US" dirty="0" smtClean="0"/>
              <a:t>   The condition that exists when the unemployment rate is equal to the natural unemployment rate.</a:t>
            </a:r>
            <a:endParaRPr lang="en-US" b="1" dirty="0" smtClean="0"/>
          </a:p>
          <a:p>
            <a:pPr eaLnBrk="1" hangingPunct="1">
              <a:buFont typeface="Wingdings" pitchFamily="2" charset="2"/>
              <a:buNone/>
            </a:pPr>
            <a:endParaRPr lang="en-US" dirty="0" smtClean="0"/>
          </a:p>
        </p:txBody>
      </p:sp>
      <p:sp>
        <p:nvSpPr>
          <p:cNvPr id="32770" name="Rectangle 2"/>
          <p:cNvSpPr>
            <a:spLocks noGrp="1" noChangeArrowheads="1"/>
          </p:cNvSpPr>
          <p:nvPr>
            <p:ph type="title"/>
          </p:nvPr>
        </p:nvSpPr>
        <p:spPr>
          <a:ln/>
        </p:spPr>
        <p:txBody>
          <a:bodyPr/>
          <a:lstStyle/>
          <a:p>
            <a:pPr eaLnBrk="1" hangingPunct="1"/>
            <a:r>
              <a:rPr lang="en-US" smtClean="0"/>
              <a:t>Full Employment</a:t>
            </a:r>
          </a:p>
        </p:txBody>
      </p:sp>
      <p:sp>
        <p:nvSpPr>
          <p:cNvPr id="7" name="Rounded Rectangle 6">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304800" y="1600200"/>
            <a:ext cx="8534400" cy="3657600"/>
          </a:xfrm>
        </p:spPr>
        <p:txBody>
          <a:bodyPr/>
          <a:lstStyle/>
          <a:p>
            <a:pPr eaLnBrk="1" hangingPunct="1">
              <a:buFont typeface="Wingdings" pitchFamily="2" charset="2"/>
              <a:buNone/>
            </a:pPr>
            <a:r>
              <a:rPr lang="en-US" dirty="0" smtClean="0"/>
              <a:t>   The difference between the unemployment rate and the natural unemployment rate.</a:t>
            </a:r>
            <a:br>
              <a:rPr lang="en-US" dirty="0" smtClean="0"/>
            </a:br>
            <a:endParaRPr lang="en-US" dirty="0" smtClean="0"/>
          </a:p>
        </p:txBody>
      </p:sp>
      <p:sp>
        <p:nvSpPr>
          <p:cNvPr id="33794" name="Rectangle 2"/>
          <p:cNvSpPr>
            <a:spLocks noGrp="1" noChangeArrowheads="1"/>
          </p:cNvSpPr>
          <p:nvPr>
            <p:ph type="title"/>
          </p:nvPr>
        </p:nvSpPr>
        <p:spPr>
          <a:ln/>
        </p:spPr>
        <p:txBody>
          <a:bodyPr>
            <a:normAutofit fontScale="90000"/>
          </a:bodyPr>
          <a:lstStyle/>
          <a:p>
            <a:pPr eaLnBrk="1" hangingPunct="1"/>
            <a:r>
              <a:rPr lang="en-US" smtClean="0"/>
              <a:t>Cyclical Unemployment</a:t>
            </a:r>
            <a:br>
              <a:rPr lang="en-US" smtClean="0"/>
            </a:br>
            <a:r>
              <a:rPr lang="en-US" smtClean="0"/>
              <a:t>Rate</a:t>
            </a:r>
          </a:p>
        </p:txBody>
      </p:sp>
      <p:pic>
        <p:nvPicPr>
          <p:cNvPr id="33796" name="Picture 4" descr="38014_f06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819400"/>
            <a:ext cx="4572000" cy="34258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20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533400" y="1981200"/>
            <a:ext cx="8229600" cy="1371600"/>
          </a:xfrm>
        </p:spPr>
        <p:txBody>
          <a:bodyPr/>
          <a:lstStyle/>
          <a:p>
            <a:pPr eaLnBrk="1" hangingPunct="1">
              <a:buFont typeface="Wingdings" pitchFamily="2" charset="2"/>
              <a:buNone/>
            </a:pPr>
            <a:r>
              <a:rPr lang="en-US" dirty="0" smtClean="0"/>
              <a:t>Click below for access to information and data from the Bureau of Labor Statistics</a:t>
            </a:r>
          </a:p>
        </p:txBody>
      </p:sp>
      <p:sp>
        <p:nvSpPr>
          <p:cNvPr id="34818" name="Rectangle 2"/>
          <p:cNvSpPr>
            <a:spLocks noGrp="1" noChangeArrowheads="1"/>
          </p:cNvSpPr>
          <p:nvPr>
            <p:ph type="title"/>
          </p:nvPr>
        </p:nvSpPr>
        <p:spPr>
          <a:ln/>
        </p:spPr>
        <p:txBody>
          <a:bodyPr>
            <a:normAutofit fontScale="90000"/>
          </a:bodyPr>
          <a:lstStyle/>
          <a:p>
            <a:pPr eaLnBrk="1" hangingPunct="1"/>
            <a:r>
              <a:rPr lang="en-US" smtClean="0"/>
              <a:t>Current Information on Prices and Unemployment</a:t>
            </a:r>
          </a:p>
        </p:txBody>
      </p:sp>
      <p:pic>
        <p:nvPicPr>
          <p:cNvPr id="34820" name="Picture 4" descr="BLS Emble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038600"/>
            <a:ext cx="4724400" cy="1574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5"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457200" y="1676400"/>
            <a:ext cx="8229600" cy="4525963"/>
          </a:xfrm>
        </p:spPr>
        <p:txBody>
          <a:bodyPr/>
          <a:lstStyle/>
          <a:p>
            <a:pPr marL="514350" indent="-514350" eaLnBrk="1" hangingPunct="1">
              <a:buFont typeface="+mj-lt"/>
              <a:buAutoNum type="arabicPeriod"/>
              <a:defRPr/>
            </a:pPr>
            <a:r>
              <a:rPr lang="en-US" sz="2800" b="1" dirty="0" smtClean="0"/>
              <a:t>What is the major difference between a person who is frictionally unemployed and one who is structurally unemployed?</a:t>
            </a:r>
          </a:p>
          <a:p>
            <a:pPr marL="514350" indent="-514350" eaLnBrk="1" hangingPunct="1">
              <a:buFont typeface="Wingdings" pitchFamily="2" charset="2"/>
              <a:buNone/>
              <a:defRPr/>
            </a:pPr>
            <a:r>
              <a:rPr lang="en-US" sz="2000" dirty="0" smtClean="0"/>
              <a:t>	The frictionally unemployed person has readily transferable skills, and the structurally unemployed person does not.</a:t>
            </a:r>
          </a:p>
          <a:p>
            <a:pPr marL="514350" indent="-514350" eaLnBrk="1" hangingPunct="1">
              <a:buFont typeface="Wingdings" pitchFamily="2" charset="2"/>
              <a:buNone/>
              <a:defRPr/>
            </a:pPr>
            <a:endParaRPr lang="en-US" dirty="0" smtClean="0"/>
          </a:p>
          <a:p>
            <a:pPr eaLnBrk="1" hangingPunct="1">
              <a:buFont typeface="Wingdings" pitchFamily="2" charset="2"/>
              <a:buNone/>
              <a:defRPr/>
            </a:pPr>
            <a:endParaRPr lang="en-US" dirty="0" smtClean="0"/>
          </a:p>
        </p:txBody>
      </p:sp>
      <p:sp>
        <p:nvSpPr>
          <p:cNvPr id="35842" name="Rectangle 2"/>
          <p:cNvSpPr>
            <a:spLocks noGrp="1" noChangeArrowheads="1"/>
          </p:cNvSpPr>
          <p:nvPr>
            <p:ph type="title"/>
          </p:nvPr>
        </p:nvSpPr>
        <p:spPr>
          <a:ln/>
        </p:spPr>
        <p:txBody>
          <a:bodyPr/>
          <a:lstStyle/>
          <a:p>
            <a:pPr eaLnBrk="1" hangingPunct="1"/>
            <a:r>
              <a:rPr lang="en-US" smtClean="0"/>
              <a:t>Self Test</a:t>
            </a:r>
          </a:p>
        </p:txBody>
      </p:sp>
      <p:sp>
        <p:nvSpPr>
          <p:cNvPr id="6" name="Rounded Rectangle 5">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2000"/>
                                        <p:tgtEl>
                                          <p:spTgt spid="10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fade">
                                      <p:cBhvr>
                                        <p:cTn id="12" dur="2000"/>
                                        <p:tgtEl>
                                          <p:spTgt spid="101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p:txBody>
          <a:bodyPr/>
          <a:lstStyle/>
          <a:p>
            <a:pPr marL="514350" indent="-514350" eaLnBrk="1" hangingPunct="1">
              <a:buFont typeface="Wingdings" pitchFamily="2" charset="2"/>
              <a:buAutoNum type="arabicPeriod" startAt="2"/>
              <a:defRPr/>
            </a:pPr>
            <a:r>
              <a:rPr lang="en-US" sz="2800" b="1" dirty="0" smtClean="0"/>
              <a:t>If the cyclical unemployment rate is positive, what does this imply?</a:t>
            </a:r>
          </a:p>
          <a:p>
            <a:pPr>
              <a:buFont typeface="Wingdings" pitchFamily="2" charset="2"/>
              <a:buNone/>
              <a:defRPr/>
            </a:pPr>
            <a:r>
              <a:rPr lang="en-US" dirty="0" smtClean="0"/>
              <a:t>	</a:t>
            </a:r>
            <a:r>
              <a:rPr lang="en-US" sz="2000" dirty="0" smtClean="0"/>
              <a:t>It implies that the (actual, measured) unemployment rate in the economy is greater than the natural unemployment rate. For example, if the unemployment rate is 8 percent and the natural unemployment rate is 6 percent, the cyclical unemployment rate is 2 percent.</a:t>
            </a:r>
          </a:p>
          <a:p>
            <a:pPr marL="514350" indent="-514350" eaLnBrk="1" hangingPunct="1">
              <a:buFont typeface="Wingdings" pitchFamily="2" charset="2"/>
              <a:buAutoNum type="arabicPeriod" startAt="2"/>
              <a:defRPr/>
            </a:pPr>
            <a:endParaRPr lang="en-US" dirty="0" smtClean="0"/>
          </a:p>
          <a:p>
            <a:pPr marL="514350" indent="-514350" eaLnBrk="1" hangingPunct="1">
              <a:buFont typeface="Wingdings" pitchFamily="2" charset="2"/>
              <a:buNone/>
              <a:defRPr/>
            </a:pPr>
            <a:endParaRPr lang="en-US" dirty="0" smtClean="0"/>
          </a:p>
          <a:p>
            <a:pPr eaLnBrk="1" hangingPunct="1">
              <a:buFont typeface="Wingdings" pitchFamily="2" charset="2"/>
              <a:buChar char="ü"/>
              <a:defRPr/>
            </a:pPr>
            <a:endParaRPr lang="en-US" dirty="0" smtClean="0"/>
          </a:p>
        </p:txBody>
      </p:sp>
      <p:sp>
        <p:nvSpPr>
          <p:cNvPr id="36866" name="Rectangle 2"/>
          <p:cNvSpPr>
            <a:spLocks noGrp="1" noChangeArrowheads="1"/>
          </p:cNvSpPr>
          <p:nvPr>
            <p:ph type="title"/>
          </p:nvPr>
        </p:nvSpPr>
        <p:spPr>
          <a:ln/>
        </p:spPr>
        <p:txBody>
          <a:bodyPr/>
          <a:lstStyle/>
          <a:p>
            <a:pPr eaLnBrk="1" hangingPunct="1"/>
            <a:r>
              <a:rPr lang="en-US" smtClean="0"/>
              <a:t>Self Test</a:t>
            </a:r>
          </a:p>
        </p:txBody>
      </p:sp>
      <p:sp>
        <p:nvSpPr>
          <p:cNvPr id="6" name="Rounded Rectangle 5">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2000"/>
                                        <p:tgtEl>
                                          <p:spTgt spid="10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fade">
                                      <p:cBhvr>
                                        <p:cTn id="12" dur="2000"/>
                                        <p:tgtEl>
                                          <p:spTgt spid="101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pPr eaLnBrk="1" hangingPunct="1">
              <a:buFont typeface="Wingdings" pitchFamily="2" charset="2"/>
              <a:buNone/>
            </a:pPr>
            <a:r>
              <a:rPr lang="en-US" smtClean="0"/>
              <a:t>This is an easily accessed source of macroeconomic data.  Click below to access the website.</a:t>
            </a:r>
          </a:p>
        </p:txBody>
      </p:sp>
      <p:sp>
        <p:nvSpPr>
          <p:cNvPr id="37890" name="Rectangle 2"/>
          <p:cNvSpPr>
            <a:spLocks noGrp="1" noChangeArrowheads="1"/>
          </p:cNvSpPr>
          <p:nvPr>
            <p:ph type="title"/>
          </p:nvPr>
        </p:nvSpPr>
        <p:spPr>
          <a:ln/>
        </p:spPr>
        <p:txBody>
          <a:bodyPr/>
          <a:lstStyle/>
          <a:p>
            <a:pPr eaLnBrk="1" hangingPunct="1"/>
            <a:r>
              <a:rPr lang="en-US" smtClean="0"/>
              <a:t>http://www.economagic.com/</a:t>
            </a:r>
          </a:p>
        </p:txBody>
      </p:sp>
      <p:pic>
        <p:nvPicPr>
          <p:cNvPr id="37892" name="Picture 4" descr="MPj03212170000[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200400"/>
            <a:ext cx="2011363" cy="28194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5"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57200" y="1600200"/>
            <a:ext cx="8229600" cy="3200400"/>
          </a:xfrm>
        </p:spPr>
        <p:txBody>
          <a:bodyPr/>
          <a:lstStyle/>
          <a:p>
            <a:pPr eaLnBrk="1" hangingPunct="1">
              <a:buFont typeface="Wingdings" pitchFamily="2" charset="2"/>
              <a:buNone/>
            </a:pPr>
            <a:r>
              <a:rPr lang="en-US" smtClean="0"/>
              <a:t>	The Wall Street Journal is a is a rich source of information which provides real life examples of micro- and macro economic activities.  Check today’s issue to see the most current news. </a:t>
            </a:r>
          </a:p>
          <a:p>
            <a:pPr eaLnBrk="1" hangingPunct="1">
              <a:buFont typeface="Wingdings" pitchFamily="2" charset="2"/>
              <a:buNone/>
            </a:pPr>
            <a:r>
              <a:rPr lang="en-US" smtClean="0"/>
              <a:t>			</a:t>
            </a:r>
            <a:r>
              <a:rPr lang="en-US" smtClean="0">
                <a:hlinkClick r:id="rId3"/>
              </a:rPr>
              <a:t>http://www.wsj.com</a:t>
            </a:r>
            <a:endParaRPr lang="en-US" smtClean="0"/>
          </a:p>
          <a:p>
            <a:pPr eaLnBrk="1" hangingPunct="1">
              <a:buFont typeface="Wingdings" pitchFamily="2" charset="2"/>
              <a:buNone/>
            </a:pPr>
            <a:endParaRPr lang="en-US" smtClean="0"/>
          </a:p>
        </p:txBody>
      </p:sp>
      <p:sp>
        <p:nvSpPr>
          <p:cNvPr id="38914" name="Rectangle 2"/>
          <p:cNvSpPr>
            <a:spLocks noGrp="1" noChangeArrowheads="1"/>
          </p:cNvSpPr>
          <p:nvPr>
            <p:ph type="title"/>
          </p:nvPr>
        </p:nvSpPr>
        <p:spPr>
          <a:ln/>
        </p:spPr>
        <p:txBody>
          <a:bodyPr/>
          <a:lstStyle/>
          <a:p>
            <a:pPr eaLnBrk="1" hangingPunct="1"/>
            <a:r>
              <a:rPr lang="en-US" smtClean="0"/>
              <a:t>Wall Street Journal</a:t>
            </a:r>
          </a:p>
        </p:txBody>
      </p:sp>
      <p:pic>
        <p:nvPicPr>
          <p:cNvPr id="389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724400"/>
            <a:ext cx="2524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457200" y="1219200"/>
            <a:ext cx="8229600" cy="4953000"/>
          </a:xfrm>
        </p:spPr>
        <p:txBody>
          <a:bodyPr/>
          <a:lstStyle/>
          <a:p>
            <a:pPr eaLnBrk="1" hangingPunct="1">
              <a:buFont typeface="Wingdings" pitchFamily="2" charset="2"/>
              <a:buChar char="Ø"/>
            </a:pPr>
            <a:r>
              <a:rPr lang="en-US" sz="3000" b="1" smtClean="0"/>
              <a:t>Price Level - </a:t>
            </a:r>
            <a:r>
              <a:rPr lang="en-US" sz="3000" smtClean="0"/>
              <a:t>A weighted average of the prices of all good and services.</a:t>
            </a:r>
            <a:endParaRPr lang="en-US" sz="3000" b="1" smtClean="0"/>
          </a:p>
          <a:p>
            <a:pPr eaLnBrk="1" hangingPunct="1">
              <a:buFont typeface="Wingdings" pitchFamily="2" charset="2"/>
              <a:buChar char="Ø"/>
            </a:pPr>
            <a:r>
              <a:rPr lang="en-US" sz="3000" b="1" smtClean="0"/>
              <a:t>Price Index - </a:t>
            </a:r>
            <a:r>
              <a:rPr lang="en-US" sz="3000" smtClean="0"/>
              <a:t>A measure of the price level.</a:t>
            </a:r>
            <a:endParaRPr lang="en-US" sz="3000" b="1" smtClean="0"/>
          </a:p>
          <a:p>
            <a:pPr eaLnBrk="1" hangingPunct="1">
              <a:buFont typeface="Wingdings" pitchFamily="2" charset="2"/>
              <a:buChar char="Ø"/>
            </a:pPr>
            <a:r>
              <a:rPr lang="en-US" sz="3000" b="1" smtClean="0"/>
              <a:t>Consumer Price Index (CPI) - </a:t>
            </a:r>
            <a:r>
              <a:rPr lang="en-US" sz="3000" smtClean="0"/>
              <a:t>A widely cited index number for the price level; the weighted average of prices of a specific set of goods and services purchased by a typical household.</a:t>
            </a:r>
          </a:p>
        </p:txBody>
      </p:sp>
      <p:sp>
        <p:nvSpPr>
          <p:cNvPr id="8194" name="Rectangle 2"/>
          <p:cNvSpPr>
            <a:spLocks noGrp="1" noChangeArrowheads="1"/>
          </p:cNvSpPr>
          <p:nvPr>
            <p:ph type="title"/>
          </p:nvPr>
        </p:nvSpPr>
        <p:spPr>
          <a:xfrm>
            <a:off x="457200" y="274638"/>
            <a:ext cx="8229600" cy="868362"/>
          </a:xfrm>
          <a:ln/>
        </p:spPr>
        <p:txBody>
          <a:bodyPr/>
          <a:lstStyle/>
          <a:p>
            <a:pPr eaLnBrk="1" hangingPunct="1"/>
            <a:r>
              <a:rPr lang="en-US" smtClean="0"/>
              <a:t>Macroeconomic Measures  - Prices </a:t>
            </a:r>
          </a:p>
        </p:txBody>
      </p:sp>
      <p:sp>
        <p:nvSpPr>
          <p:cNvPr id="7" name="Rounded Rectangle 6">
            <a:hlinkClick r:id="rId3"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20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20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20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2133600"/>
            <a:ext cx="8229600" cy="1600200"/>
          </a:xfrm>
        </p:spPr>
        <p:txBody>
          <a:bodyPr/>
          <a:lstStyle/>
          <a:p>
            <a:pPr eaLnBrk="1" hangingPunct="1">
              <a:buFont typeface="Wingdings" pitchFamily="2" charset="2"/>
              <a:buNone/>
            </a:pPr>
            <a:r>
              <a:rPr lang="en-US" b="1" dirty="0" smtClean="0"/>
              <a:t>Base Year - </a:t>
            </a:r>
            <a:r>
              <a:rPr lang="en-US" dirty="0" smtClean="0"/>
              <a:t>The year chosen as a point of reference or basis of comparison for prices  in other years; a benchmark year.</a:t>
            </a:r>
            <a:endParaRPr lang="en-US" b="1" dirty="0" smtClean="0"/>
          </a:p>
          <a:p>
            <a:pPr eaLnBrk="1" hangingPunct="1">
              <a:buFont typeface="Wingdings" pitchFamily="2" charset="2"/>
              <a:buNone/>
            </a:pPr>
            <a:endParaRPr lang="en-US" dirty="0" smtClean="0"/>
          </a:p>
        </p:txBody>
      </p:sp>
      <p:sp>
        <p:nvSpPr>
          <p:cNvPr id="9218" name="Rectangle 2"/>
          <p:cNvSpPr>
            <a:spLocks noGrp="1" noChangeArrowheads="1"/>
          </p:cNvSpPr>
          <p:nvPr>
            <p:ph type="title"/>
          </p:nvPr>
        </p:nvSpPr>
        <p:spPr>
          <a:ln/>
        </p:spPr>
        <p:txBody>
          <a:bodyPr/>
          <a:lstStyle/>
          <a:p>
            <a:pPr eaLnBrk="1" hangingPunct="1"/>
            <a:r>
              <a:rPr lang="en-US" smtClean="0"/>
              <a:t>Macroeconomic Measures - Prices</a:t>
            </a:r>
          </a:p>
        </p:txBody>
      </p:sp>
      <p:pic>
        <p:nvPicPr>
          <p:cNvPr id="17412" name="Picture 4" descr="MPj03877010000[1]"/>
          <p:cNvPicPr>
            <a:picLocks noChangeAspect="1" noChangeArrowheads="1"/>
          </p:cNvPicPr>
          <p:nvPr/>
        </p:nvPicPr>
        <p:blipFill>
          <a:blip r:embed="rId3" cstate="print"/>
          <a:srcRect/>
          <a:stretch>
            <a:fillRect/>
          </a:stretch>
        </p:blipFill>
        <p:spPr bwMode="auto">
          <a:xfrm>
            <a:off x="2743200" y="4038600"/>
            <a:ext cx="3124200" cy="2228850"/>
          </a:xfrm>
          <a:prstGeom prst="rect">
            <a:avLst/>
          </a:prstGeom>
          <a:noFill/>
          <a:ln w="12700">
            <a:solidFill>
              <a:schemeClr val="accent4"/>
            </a:solidFill>
            <a:miter lim="800000"/>
            <a:headEnd/>
            <a:tailEnd/>
          </a:ln>
        </p:spPr>
      </p:pic>
      <p:sp>
        <p:nvSpPr>
          <p:cNvPr id="7" name="Rounded Rectangle 6">
            <a:hlinkClick r:id="rId4"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66837" y="2194719"/>
            <a:ext cx="6410325" cy="2619375"/>
          </a:xfrm>
          <a:noFill/>
        </p:spPr>
      </p:pic>
      <p:sp>
        <p:nvSpPr>
          <p:cNvPr id="10242" name="Rectangle 2"/>
          <p:cNvSpPr>
            <a:spLocks noGrp="1" noChangeArrowheads="1"/>
          </p:cNvSpPr>
          <p:nvPr>
            <p:ph type="title"/>
          </p:nvPr>
        </p:nvSpPr>
        <p:spPr>
          <a:ln/>
        </p:spPr>
        <p:txBody>
          <a:bodyPr/>
          <a:lstStyle/>
          <a:p>
            <a:pPr eaLnBrk="1" hangingPunct="1"/>
            <a:r>
              <a:rPr lang="en-US" smtClean="0"/>
              <a:t>Computing the Consumer Price Index</a:t>
            </a:r>
          </a:p>
        </p:txBody>
      </p:sp>
      <p:sp>
        <p:nvSpPr>
          <p:cNvPr id="6" name="Rounded Rectangle 5">
            <a:hlinkClick r:id="rId4"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ln/>
        </p:spPr>
        <p:txBody>
          <a:bodyPr/>
          <a:lstStyle/>
          <a:p>
            <a:pPr eaLnBrk="1" hangingPunct="1"/>
            <a:r>
              <a:rPr lang="en-US" smtClean="0"/>
              <a:t>Consumer Price Index 1940-2010</a:t>
            </a:r>
          </a:p>
        </p:txBody>
      </p:sp>
      <p:pic>
        <p:nvPicPr>
          <p:cNvPr id="1126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0"/>
            <a:ext cx="8094663"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33400" y="1219200"/>
            <a:ext cx="8134350" cy="884238"/>
          </a:xfrm>
          <a:noFill/>
          <a:ln w="3175">
            <a:solidFill>
              <a:schemeClr val="tx1"/>
            </a:solidFill>
            <a:miter lim="800000"/>
            <a:headEnd/>
            <a:tailEnd/>
          </a:ln>
        </p:spPr>
      </p:pic>
      <p:sp>
        <p:nvSpPr>
          <p:cNvPr id="12290" name="Rectangle 2"/>
          <p:cNvSpPr>
            <a:spLocks noGrp="1" noChangeArrowheads="1"/>
          </p:cNvSpPr>
          <p:nvPr>
            <p:ph type="title"/>
          </p:nvPr>
        </p:nvSpPr>
        <p:spPr>
          <a:ln/>
        </p:spPr>
        <p:txBody>
          <a:bodyPr/>
          <a:lstStyle/>
          <a:p>
            <a:pPr eaLnBrk="1" hangingPunct="1"/>
            <a:r>
              <a:rPr lang="en-US" smtClean="0"/>
              <a:t>Changes in Prices</a:t>
            </a:r>
          </a:p>
        </p:txBody>
      </p:sp>
      <p:sp>
        <p:nvSpPr>
          <p:cNvPr id="12292" name="Text Box 5"/>
          <p:cNvSpPr txBox="1">
            <a:spLocks noChangeArrowheads="1"/>
          </p:cNvSpPr>
          <p:nvPr/>
        </p:nvSpPr>
        <p:spPr bwMode="auto">
          <a:xfrm>
            <a:off x="609600" y="32766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66566" name="Text Box 6"/>
          <p:cNvSpPr txBox="1">
            <a:spLocks noChangeArrowheads="1"/>
          </p:cNvSpPr>
          <p:nvPr/>
        </p:nvSpPr>
        <p:spPr bwMode="auto">
          <a:xfrm>
            <a:off x="1219200" y="2362200"/>
            <a:ext cx="75438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a:solidFill>
                  <a:srgbClr val="002060"/>
                </a:solidFill>
                <a:latin typeface="Palatino Linotype" pitchFamily="18" charset="0"/>
              </a:rPr>
              <a:t>In 2005 the CPI was 195.3; in 2006 the index was 201.6. What was the percentage change in prices from 2005-2006?</a:t>
            </a:r>
          </a:p>
          <a:p>
            <a:pPr algn="ctr" eaLnBrk="1" hangingPunct="1"/>
            <a:r>
              <a:rPr lang="en-US" sz="2600">
                <a:solidFill>
                  <a:srgbClr val="002060"/>
                </a:solidFill>
                <a:latin typeface="Palatino Linotype" pitchFamily="18" charset="0"/>
              </a:rPr>
              <a:t>Click below for answer.</a:t>
            </a:r>
          </a:p>
        </p:txBody>
      </p:sp>
      <p:sp>
        <p:nvSpPr>
          <p:cNvPr id="12294" name="Text Box 7"/>
          <p:cNvSpPr txBox="1">
            <a:spLocks noChangeArrowheads="1"/>
          </p:cNvSpPr>
          <p:nvPr/>
        </p:nvSpPr>
        <p:spPr bwMode="auto">
          <a:xfrm>
            <a:off x="4038600" y="45720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b="1">
                <a:solidFill>
                  <a:srgbClr val="993300"/>
                </a:solidFill>
                <a:latin typeface="Palatino Linotype" pitchFamily="18" charset="0"/>
              </a:rPr>
              <a:t>3.23 %</a:t>
            </a:r>
          </a:p>
        </p:txBody>
      </p:sp>
      <p:pic>
        <p:nvPicPr>
          <p:cNvPr id="66568" name="Picture 8" descr="MCj029196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962400"/>
            <a:ext cx="1827213" cy="182721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a:hlinkClick r:id="rId5"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11"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animEffect transition="in" filter="fade">
                                      <p:cBhvr>
                                        <p:cTn id="7" dur="2000"/>
                                        <p:tgtEl>
                                          <p:spTgt spid="665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66568"/>
                                        </p:tgtEl>
                                      </p:cBhvr>
                                    </p:animEffect>
                                    <p:set>
                                      <p:cBhvr>
                                        <p:cTn id="12" dur="1" fill="hold">
                                          <p:stCondLst>
                                            <p:cond delay="499"/>
                                          </p:stCondLst>
                                        </p:cTn>
                                        <p:tgtEl>
                                          <p:spTgt spid="665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48369" y="1293813"/>
            <a:ext cx="1647261" cy="4421187"/>
          </a:xfrm>
          <a:noFill/>
        </p:spPr>
      </p:pic>
      <p:sp>
        <p:nvSpPr>
          <p:cNvPr id="13314" name="Title 1"/>
          <p:cNvSpPr>
            <a:spLocks noGrp="1"/>
          </p:cNvSpPr>
          <p:nvPr>
            <p:ph type="title"/>
          </p:nvPr>
        </p:nvSpPr>
        <p:spPr>
          <a:xfrm>
            <a:off x="457200" y="274638"/>
            <a:ext cx="8229600" cy="639762"/>
          </a:xfrm>
          <a:ln/>
        </p:spPr>
        <p:txBody>
          <a:bodyPr>
            <a:normAutofit fontScale="90000"/>
          </a:bodyPr>
          <a:lstStyle/>
          <a:p>
            <a:r>
              <a:rPr lang="en-US" smtClean="0"/>
              <a:t>CPI, 1959-2009</a:t>
            </a:r>
          </a:p>
        </p:txBody>
      </p:sp>
      <p:sp>
        <p:nvSpPr>
          <p:cNvPr id="6" name="Rounded Rectangle 5">
            <a:hlinkClick r:id="rId4" action="ppaction://hlinksldjump"/>
          </p:cNvPr>
          <p:cNvSpPr/>
          <p:nvPr/>
        </p:nvSpPr>
        <p:spPr bwMode="auto">
          <a:xfrm>
            <a:off x="7649818" y="6194728"/>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2116</TotalTime>
  <Words>3573</Words>
  <Application>Microsoft Office PowerPoint</Application>
  <PresentationFormat>On-screen Show (4:3)</PresentationFormat>
  <Paragraphs>237</Paragraphs>
  <Slides>39</Slides>
  <Notes>37</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 Unicode MS</vt:lpstr>
      <vt:lpstr>Arial</vt:lpstr>
      <vt:lpstr>Cambria Math</vt:lpstr>
      <vt:lpstr>Palatino Linotype</vt:lpstr>
      <vt:lpstr>Wingdings</vt:lpstr>
      <vt:lpstr>NoVideo</vt:lpstr>
      <vt:lpstr>PowerPoint Presentation</vt:lpstr>
      <vt:lpstr>PowerPoint Presentation</vt:lpstr>
      <vt:lpstr>Macroeconomic Problems</vt:lpstr>
      <vt:lpstr>Macroeconomic Measures  - Prices </vt:lpstr>
      <vt:lpstr>Macroeconomic Measures - Prices</vt:lpstr>
      <vt:lpstr>Computing the Consumer Price Index</vt:lpstr>
      <vt:lpstr>Consumer Price Index 1940-2010</vt:lpstr>
      <vt:lpstr>Changes in Prices</vt:lpstr>
      <vt:lpstr>CPI, 1959-2009</vt:lpstr>
      <vt:lpstr>Inflation</vt:lpstr>
      <vt:lpstr>Inflation</vt:lpstr>
      <vt:lpstr>Inflation</vt:lpstr>
      <vt:lpstr>Macroeconomic Measures - Prices</vt:lpstr>
      <vt:lpstr>GDP Implicit Price Deflator vs. Consumer Price Index</vt:lpstr>
      <vt:lpstr>Converting Dollars from One Year to Another</vt:lpstr>
      <vt:lpstr>Self Test</vt:lpstr>
      <vt:lpstr>Self-Test</vt:lpstr>
      <vt:lpstr>Self-Test</vt:lpstr>
      <vt:lpstr>Unemployment</vt:lpstr>
      <vt:lpstr>Who Are the Unemployed?  </vt:lpstr>
      <vt:lpstr>Who Are the Employed?  </vt:lpstr>
      <vt:lpstr>Who Are the Unemployed?  </vt:lpstr>
      <vt:lpstr>Unemployment</vt:lpstr>
      <vt:lpstr>Unemployment</vt:lpstr>
      <vt:lpstr>Labor Force Participation Rate</vt:lpstr>
      <vt:lpstr>Common Misconceptions about Unemployment </vt:lpstr>
      <vt:lpstr>Who are the Unemployed?</vt:lpstr>
      <vt:lpstr>Discouraged Workers</vt:lpstr>
      <vt:lpstr>Unemployment Rates</vt:lpstr>
      <vt:lpstr>Frictional Unemployment</vt:lpstr>
      <vt:lpstr>Structural Unemployment</vt:lpstr>
      <vt:lpstr>Natural Unemployment</vt:lpstr>
      <vt:lpstr>Full Employment</vt:lpstr>
      <vt:lpstr>Cyclical Unemployment Rate</vt:lpstr>
      <vt:lpstr>Current Information on Prices and Unemployment</vt:lpstr>
      <vt:lpstr>Self Test</vt:lpstr>
      <vt:lpstr>Self Test</vt:lpstr>
      <vt:lpstr>http://www.economagic.com/</vt:lpstr>
      <vt:lpstr>Wall Street Journal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Paul Schneiderman</dc:creator>
  <cp:lastModifiedBy>Minh Q Dao</cp:lastModifiedBy>
  <cp:revision>72</cp:revision>
  <dcterms:created xsi:type="dcterms:W3CDTF">2007-02-06T04:00:43Z</dcterms:created>
  <dcterms:modified xsi:type="dcterms:W3CDTF">2017-09-04T17:52:15Z</dcterms:modified>
</cp:coreProperties>
</file>